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</p:sldIdLst>
  <p:sldSz cx="12192000" cy="6858000"/>
  <p:notesSz cx="12192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63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629488"/>
            <a:ext cx="1035812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33395" y="1691462"/>
            <a:ext cx="6125209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33395" y="1691462"/>
            <a:ext cx="6125209" cy="1763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tx1"/>
                </a:solidFill>
                <a:latin typeface="Microsoft JhengHei"/>
                <a:cs typeface="Microsoft JhengHe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8811" y="6465214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6840"/>
              </a:lnSpc>
              <a:spcBef>
                <a:spcPts val="100"/>
              </a:spcBef>
            </a:pPr>
            <a:r>
              <a:rPr spc="-5" dirty="0"/>
              <a:t>Git與GitHub</a:t>
            </a:r>
          </a:p>
          <a:p>
            <a:pPr marL="635" algn="ctr">
              <a:lnSpc>
                <a:spcPts val="6840"/>
              </a:lnSpc>
            </a:pPr>
            <a:r>
              <a:rPr dirty="0"/>
              <a:t>軟體創作歷程管理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4600" y="3499531"/>
            <a:ext cx="7848600" cy="188897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lang="en-US" altLang="zh-TW" sz="2400" dirty="0" smtClean="0">
                <a:latin typeface="Microsoft JhengHei"/>
                <a:cs typeface="Microsoft JhengHei"/>
              </a:rPr>
              <a:t>02</a:t>
            </a:r>
            <a:r>
              <a:rPr lang="zh-TW" altLang="en-US" sz="2400" spc="5" dirty="0">
                <a:latin typeface="Microsoft JhengHei Light"/>
                <a:cs typeface="Microsoft JhengHei Light"/>
              </a:rPr>
              <a:t>遠端儲存</a:t>
            </a:r>
            <a:r>
              <a:rPr lang="zh-TW" altLang="en-US" sz="2400" dirty="0">
                <a:latin typeface="Microsoft JhengHei Light"/>
                <a:cs typeface="Microsoft JhengHei Light"/>
              </a:rPr>
              <a:t>庫</a:t>
            </a:r>
            <a:endParaRPr lang="en-US" sz="2400" dirty="0" smtClean="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810"/>
              </a:spcBef>
            </a:pPr>
            <a:endParaRPr lang="en-US" sz="2400" dirty="0" smtClean="0">
              <a:latin typeface="Microsoft JhengHei"/>
              <a:cs typeface="Microsoft JhengHei"/>
            </a:endParaRPr>
          </a:p>
          <a:p>
            <a:pPr algn="ctr">
              <a:lnSpc>
                <a:spcPct val="100000"/>
              </a:lnSpc>
              <a:spcBef>
                <a:spcPts val="810"/>
              </a:spcBef>
            </a:pPr>
            <a:endParaRPr lang="en-US" sz="2400" dirty="0" smtClean="0">
              <a:latin typeface="Microsoft JhengHei"/>
              <a:cs typeface="Microsoft JhengHei"/>
            </a:endParaRPr>
          </a:p>
          <a:p>
            <a:pPr algn="ctr">
              <a:spcBef>
                <a:spcPts val="810"/>
              </a:spcBef>
            </a:pPr>
            <a:r>
              <a:rPr lang="zh-TW" altLang="en-US" sz="2400" dirty="0" smtClean="0">
                <a:latin typeface="Microsoft JhengHei"/>
                <a:cs typeface="Microsoft JhengHei"/>
              </a:rPr>
              <a:t>參考：逢甲大學資訊工程學系</a:t>
            </a:r>
            <a:r>
              <a:rPr sz="2400" dirty="0" err="1" smtClean="0">
                <a:latin typeface="Microsoft JhengHei"/>
                <a:cs typeface="Microsoft JhengHei"/>
              </a:rPr>
              <a:t>陳錫民</a:t>
            </a:r>
            <a:r>
              <a:rPr sz="2400" spc="-100" dirty="0" smtClean="0">
                <a:latin typeface="Microsoft JhengHei"/>
                <a:cs typeface="Microsoft JhengHei"/>
              </a:rPr>
              <a:t> </a:t>
            </a:r>
            <a:r>
              <a:rPr sz="2400" spc="-5" dirty="0" err="1" smtClean="0">
                <a:latin typeface="Microsoft JhengHei"/>
                <a:cs typeface="Microsoft JhengHei"/>
              </a:rPr>
              <a:t>教授</a:t>
            </a:r>
            <a:endParaRPr sz="2400" dirty="0">
              <a:latin typeface="Microsoft JhengHei"/>
              <a:cs typeface="Microsoft Jheng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" y="309372"/>
            <a:ext cx="4329189" cy="7208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9488"/>
            <a:ext cx="5728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15" dirty="0">
                <a:latin typeface="Microsoft JhengHei Light"/>
                <a:cs typeface="Microsoft JhengHei Light"/>
              </a:rPr>
              <a:t>建</a:t>
            </a:r>
            <a:r>
              <a:rPr sz="4400" b="0" spc="10" dirty="0">
                <a:latin typeface="Microsoft JhengHei Light"/>
                <a:cs typeface="Microsoft JhengHei Light"/>
              </a:rPr>
              <a:t>立</a:t>
            </a:r>
            <a:r>
              <a:rPr sz="4400" b="0" dirty="0">
                <a:latin typeface="Microsoft JhengHei Light"/>
                <a:cs typeface="Microsoft JhengHei Light"/>
              </a:rPr>
              <a:t>GitHub</a:t>
            </a:r>
            <a:r>
              <a:rPr sz="4400" b="0" spc="5" dirty="0">
                <a:latin typeface="Microsoft JhengHei Light"/>
                <a:cs typeface="Microsoft JhengHei Light"/>
              </a:rPr>
              <a:t>遠端</a:t>
            </a:r>
            <a:r>
              <a:rPr sz="4400" b="0" spc="-15" dirty="0">
                <a:latin typeface="Microsoft JhengHei Light"/>
                <a:cs typeface="Microsoft JhengHei Light"/>
              </a:rPr>
              <a:t>儲</a:t>
            </a:r>
            <a:r>
              <a:rPr sz="4400" b="0" spc="5" dirty="0">
                <a:latin typeface="Microsoft JhengHei Light"/>
                <a:cs typeface="Microsoft JhengHei Light"/>
              </a:rPr>
              <a:t>存庫</a:t>
            </a:r>
            <a:endParaRPr sz="4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771631"/>
            <a:ext cx="6322061" cy="88138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建立遠端儲存庫存取代幣(</a:t>
            </a:r>
            <a:r>
              <a:rPr sz="2800" spc="-35" dirty="0">
                <a:latin typeface="Microsoft JhengHei Light"/>
                <a:cs typeface="Microsoft JhengHei Light"/>
              </a:rPr>
              <a:t>t</a:t>
            </a:r>
            <a:r>
              <a:rPr sz="2800" spc="-10" dirty="0">
                <a:latin typeface="Microsoft JhengHei Light"/>
                <a:cs typeface="Microsoft JhengHei Light"/>
              </a:rPr>
              <a:t>o</a:t>
            </a:r>
            <a:r>
              <a:rPr sz="2800" spc="-65" dirty="0">
                <a:latin typeface="Microsoft JhengHei Light"/>
                <a:cs typeface="Microsoft JhengHei Light"/>
              </a:rPr>
              <a:t>k</a:t>
            </a:r>
            <a:r>
              <a:rPr sz="2800" spc="-10" dirty="0">
                <a:latin typeface="Microsoft JhengHei Light"/>
                <a:cs typeface="Microsoft JhengHei Light"/>
              </a:rPr>
              <a:t>en)</a:t>
            </a:r>
            <a:endParaRPr sz="2800" dirty="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Microsoft JhengHei Light"/>
                <a:cs typeface="Microsoft JhengHei Light"/>
              </a:rPr>
              <a:t>選擇Sett</a:t>
            </a:r>
            <a:r>
              <a:rPr sz="2400" dirty="0">
                <a:latin typeface="Microsoft JhengHei Light"/>
                <a:cs typeface="Microsoft JhengHei Light"/>
              </a:rPr>
              <a:t>ings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86711" y="2775204"/>
            <a:ext cx="8075930" cy="3764279"/>
            <a:chOff x="1886711" y="2775204"/>
            <a:chExt cx="8075930" cy="376427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6711" y="2775204"/>
              <a:ext cx="8075862" cy="37642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878823" y="5606796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166877" y="0"/>
                  </a:moveTo>
                  <a:lnTo>
                    <a:pt x="0" y="166877"/>
                  </a:lnTo>
                  <a:lnTo>
                    <a:pt x="166877" y="333755"/>
                  </a:lnTo>
                  <a:lnTo>
                    <a:pt x="166877" y="250316"/>
                  </a:lnTo>
                  <a:lnTo>
                    <a:pt x="463296" y="250316"/>
                  </a:lnTo>
                  <a:lnTo>
                    <a:pt x="463296" y="83438"/>
                  </a:lnTo>
                  <a:lnTo>
                    <a:pt x="166877" y="8343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10</a:t>
            </a:fld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9488"/>
            <a:ext cx="5728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15" dirty="0">
                <a:latin typeface="Microsoft JhengHei Light"/>
                <a:cs typeface="Microsoft JhengHei Light"/>
              </a:rPr>
              <a:t>建</a:t>
            </a:r>
            <a:r>
              <a:rPr sz="4400" b="0" spc="10" dirty="0">
                <a:latin typeface="Microsoft JhengHei Light"/>
                <a:cs typeface="Microsoft JhengHei Light"/>
              </a:rPr>
              <a:t>立</a:t>
            </a:r>
            <a:r>
              <a:rPr sz="4400" b="0" dirty="0">
                <a:latin typeface="Microsoft JhengHei Light"/>
                <a:cs typeface="Microsoft JhengHei Light"/>
              </a:rPr>
              <a:t>GitHub</a:t>
            </a:r>
            <a:r>
              <a:rPr sz="4400" b="0" spc="5" dirty="0">
                <a:latin typeface="Microsoft JhengHei Light"/>
                <a:cs typeface="Microsoft JhengHei Light"/>
              </a:rPr>
              <a:t>遠端</a:t>
            </a:r>
            <a:r>
              <a:rPr sz="4400" b="0" spc="-15" dirty="0">
                <a:latin typeface="Microsoft JhengHei Light"/>
                <a:cs typeface="Microsoft JhengHei Light"/>
              </a:rPr>
              <a:t>儲</a:t>
            </a:r>
            <a:r>
              <a:rPr sz="4400" b="0" spc="5" dirty="0">
                <a:latin typeface="Microsoft JhengHei Light"/>
                <a:cs typeface="Microsoft JhengHei Light"/>
              </a:rPr>
              <a:t>存庫</a:t>
            </a:r>
            <a:endParaRPr sz="44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5686"/>
            <a:ext cx="57283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選</a:t>
            </a:r>
            <a:r>
              <a:rPr sz="2800" spc="-10" dirty="0">
                <a:latin typeface="Microsoft JhengHei Light"/>
                <a:cs typeface="Microsoft JhengHei Light"/>
              </a:rPr>
              <a:t>擇Developer</a:t>
            </a:r>
            <a:r>
              <a:rPr sz="2800" spc="-65" dirty="0">
                <a:latin typeface="Microsoft JhengHei Light"/>
                <a:cs typeface="Microsoft JhengHei Light"/>
              </a:rPr>
              <a:t> </a:t>
            </a:r>
            <a:r>
              <a:rPr sz="2800" spc="-5" dirty="0">
                <a:latin typeface="Microsoft JhengHei Light"/>
                <a:cs typeface="Microsoft JhengHei Light"/>
              </a:rPr>
              <a:t>Settings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7044" y="2513076"/>
            <a:ext cx="5003800" cy="3979545"/>
            <a:chOff x="2257044" y="2513076"/>
            <a:chExt cx="5003800" cy="39795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0339" y="2513076"/>
              <a:ext cx="4520272" cy="39791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57044" y="6144767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80" h="334010">
                  <a:moveTo>
                    <a:pt x="294894" y="0"/>
                  </a:moveTo>
                  <a:lnTo>
                    <a:pt x="294894" y="83438"/>
                  </a:lnTo>
                  <a:lnTo>
                    <a:pt x="0" y="83438"/>
                  </a:lnTo>
                  <a:lnTo>
                    <a:pt x="0" y="250316"/>
                  </a:lnTo>
                  <a:lnTo>
                    <a:pt x="294894" y="250316"/>
                  </a:lnTo>
                  <a:lnTo>
                    <a:pt x="294894" y="333755"/>
                  </a:lnTo>
                  <a:lnTo>
                    <a:pt x="461772" y="166877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11</a:t>
            </a:fld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9324" y="2776727"/>
            <a:ext cx="8811895" cy="2341245"/>
            <a:chOff x="1449324" y="2776727"/>
            <a:chExt cx="8811895" cy="2341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9324" y="2776727"/>
              <a:ext cx="8811768" cy="23408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842516" y="3855846"/>
              <a:ext cx="7787005" cy="638810"/>
            </a:xfrm>
            <a:custGeom>
              <a:avLst/>
              <a:gdLst/>
              <a:ahLst/>
              <a:cxnLst/>
              <a:rect l="l" t="t" r="r" b="b"/>
              <a:pathLst>
                <a:path w="7787005" h="638810">
                  <a:moveTo>
                    <a:pt x="461772" y="470789"/>
                  </a:moveTo>
                  <a:lnTo>
                    <a:pt x="294132" y="303149"/>
                  </a:lnTo>
                  <a:lnTo>
                    <a:pt x="294132" y="386969"/>
                  </a:lnTo>
                  <a:lnTo>
                    <a:pt x="0" y="386969"/>
                  </a:lnTo>
                  <a:lnTo>
                    <a:pt x="0" y="554609"/>
                  </a:lnTo>
                  <a:lnTo>
                    <a:pt x="294132" y="554609"/>
                  </a:lnTo>
                  <a:lnTo>
                    <a:pt x="294132" y="638429"/>
                  </a:lnTo>
                  <a:lnTo>
                    <a:pt x="461772" y="470789"/>
                  </a:lnTo>
                  <a:close/>
                </a:path>
                <a:path w="7787005" h="638810">
                  <a:moveTo>
                    <a:pt x="7787005" y="168275"/>
                  </a:moveTo>
                  <a:lnTo>
                    <a:pt x="7745095" y="6604"/>
                  </a:lnTo>
                  <a:lnTo>
                    <a:pt x="7458964" y="80772"/>
                  </a:lnTo>
                  <a:lnTo>
                    <a:pt x="7438009" y="0"/>
                  </a:lnTo>
                  <a:lnTo>
                    <a:pt x="7318248" y="203454"/>
                  </a:lnTo>
                  <a:lnTo>
                    <a:pt x="7521702" y="323215"/>
                  </a:lnTo>
                  <a:lnTo>
                    <a:pt x="7500747" y="242443"/>
                  </a:lnTo>
                  <a:lnTo>
                    <a:pt x="7787005" y="168275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29488"/>
            <a:ext cx="57283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15" dirty="0">
                <a:latin typeface="Microsoft JhengHei Light"/>
                <a:cs typeface="Microsoft JhengHei Light"/>
              </a:rPr>
              <a:t>建</a:t>
            </a:r>
            <a:r>
              <a:rPr sz="4400" b="0" spc="10" dirty="0">
                <a:latin typeface="Microsoft JhengHei Light"/>
                <a:cs typeface="Microsoft JhengHei Light"/>
              </a:rPr>
              <a:t>立</a:t>
            </a:r>
            <a:r>
              <a:rPr sz="4400" b="0" dirty="0">
                <a:latin typeface="Microsoft JhengHei Light"/>
                <a:cs typeface="Microsoft JhengHei Light"/>
              </a:rPr>
              <a:t>GitHub</a:t>
            </a:r>
            <a:r>
              <a:rPr sz="4400" b="0" spc="5" dirty="0">
                <a:latin typeface="Microsoft JhengHei Light"/>
                <a:cs typeface="Microsoft JhengHei Light"/>
              </a:rPr>
              <a:t>遠端</a:t>
            </a:r>
            <a:r>
              <a:rPr sz="4400" b="0" spc="-15" dirty="0">
                <a:latin typeface="Microsoft JhengHei Light"/>
                <a:cs typeface="Microsoft JhengHei Light"/>
              </a:rPr>
              <a:t>儲</a:t>
            </a:r>
            <a:r>
              <a:rPr sz="4400" b="0" spc="5" dirty="0">
                <a:latin typeface="Microsoft JhengHei Light"/>
                <a:cs typeface="Microsoft JhengHei Light"/>
              </a:rPr>
              <a:t>存庫</a:t>
            </a:r>
            <a:endParaRPr sz="44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53314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選</a:t>
            </a:r>
            <a:r>
              <a:rPr sz="2800" spc="-10" dirty="0">
                <a:latin typeface="Microsoft JhengHei Light"/>
                <a:cs typeface="Microsoft JhengHei Light"/>
              </a:rPr>
              <a:t>擇</a:t>
            </a:r>
            <a:r>
              <a:rPr sz="2800" spc="-20" dirty="0">
                <a:latin typeface="Microsoft JhengHei Light"/>
                <a:cs typeface="Microsoft JhengHei Light"/>
              </a:rPr>
              <a:t>Personal</a:t>
            </a:r>
            <a:r>
              <a:rPr sz="2800" spc="-5" dirty="0">
                <a:latin typeface="Microsoft JhengHei Light"/>
                <a:cs typeface="Microsoft JhengHei Light"/>
              </a:rPr>
              <a:t> </a:t>
            </a:r>
            <a:r>
              <a:rPr sz="2800" spc="-10" dirty="0">
                <a:latin typeface="Microsoft JhengHei Light"/>
                <a:cs typeface="Microsoft JhengHei Light"/>
              </a:rPr>
              <a:t>access</a:t>
            </a:r>
            <a:r>
              <a:rPr sz="2800" spc="-20" dirty="0">
                <a:latin typeface="Microsoft JhengHei Light"/>
                <a:cs typeface="Microsoft JhengHei Light"/>
              </a:rPr>
              <a:t> </a:t>
            </a:r>
            <a:r>
              <a:rPr sz="2800" spc="-25" dirty="0">
                <a:latin typeface="Microsoft JhengHei Light"/>
                <a:cs typeface="Microsoft JhengHei Light"/>
              </a:rPr>
              <a:t>token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4491" y="494526"/>
            <a:ext cx="5733688" cy="3234701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502615" y="3208020"/>
            <a:ext cx="9269095" cy="2564765"/>
            <a:chOff x="2502615" y="3208020"/>
            <a:chExt cx="9269095" cy="256476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2615" y="4056888"/>
              <a:ext cx="3537260" cy="171586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6275" y="3208020"/>
              <a:ext cx="6515100" cy="1697735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3044951" y="1121663"/>
            <a:ext cx="463550" cy="334010"/>
          </a:xfrm>
          <a:custGeom>
            <a:avLst/>
            <a:gdLst/>
            <a:ahLst/>
            <a:cxnLst/>
            <a:rect l="l" t="t" r="r" b="b"/>
            <a:pathLst>
              <a:path w="463550" h="334009">
                <a:moveTo>
                  <a:pt x="166878" y="0"/>
                </a:moveTo>
                <a:lnTo>
                  <a:pt x="0" y="166877"/>
                </a:lnTo>
                <a:lnTo>
                  <a:pt x="166878" y="333756"/>
                </a:lnTo>
                <a:lnTo>
                  <a:pt x="166878" y="250316"/>
                </a:lnTo>
                <a:lnTo>
                  <a:pt x="463296" y="250316"/>
                </a:lnTo>
                <a:lnTo>
                  <a:pt x="463296" y="83438"/>
                </a:lnTo>
                <a:lnTo>
                  <a:pt x="166878" y="83438"/>
                </a:lnTo>
                <a:lnTo>
                  <a:pt x="16687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0851" y="5529960"/>
            <a:ext cx="466090" cy="334010"/>
          </a:xfrm>
          <a:custGeom>
            <a:avLst/>
            <a:gdLst/>
            <a:ahLst/>
            <a:cxnLst/>
            <a:rect l="l" t="t" r="r" b="b"/>
            <a:pathLst>
              <a:path w="466089" h="334010">
                <a:moveTo>
                  <a:pt x="291465" y="0"/>
                </a:moveTo>
                <a:lnTo>
                  <a:pt x="295275" y="83438"/>
                </a:lnTo>
                <a:lnTo>
                  <a:pt x="0" y="96824"/>
                </a:lnTo>
                <a:lnTo>
                  <a:pt x="7493" y="263601"/>
                </a:lnTo>
                <a:lnTo>
                  <a:pt x="302895" y="250215"/>
                </a:lnTo>
                <a:lnTo>
                  <a:pt x="306578" y="333603"/>
                </a:lnTo>
                <a:lnTo>
                  <a:pt x="465836" y="159270"/>
                </a:lnTo>
                <a:lnTo>
                  <a:pt x="29146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1255" y="1616963"/>
            <a:ext cx="463550" cy="334010"/>
          </a:xfrm>
          <a:custGeom>
            <a:avLst/>
            <a:gdLst/>
            <a:ahLst/>
            <a:cxnLst/>
            <a:rect l="l" t="t" r="r" b="b"/>
            <a:pathLst>
              <a:path w="463550" h="334010">
                <a:moveTo>
                  <a:pt x="166878" y="0"/>
                </a:moveTo>
                <a:lnTo>
                  <a:pt x="0" y="166877"/>
                </a:lnTo>
                <a:lnTo>
                  <a:pt x="166878" y="333756"/>
                </a:lnTo>
                <a:lnTo>
                  <a:pt x="166878" y="250316"/>
                </a:lnTo>
                <a:lnTo>
                  <a:pt x="463295" y="250316"/>
                </a:lnTo>
                <a:lnTo>
                  <a:pt x="463295" y="83438"/>
                </a:lnTo>
                <a:lnTo>
                  <a:pt x="166878" y="83438"/>
                </a:lnTo>
                <a:lnTo>
                  <a:pt x="16687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40595" y="4253484"/>
            <a:ext cx="462280" cy="334010"/>
          </a:xfrm>
          <a:custGeom>
            <a:avLst/>
            <a:gdLst/>
            <a:ahLst/>
            <a:cxnLst/>
            <a:rect l="l" t="t" r="r" b="b"/>
            <a:pathLst>
              <a:path w="462279" h="334010">
                <a:moveTo>
                  <a:pt x="166877" y="0"/>
                </a:moveTo>
                <a:lnTo>
                  <a:pt x="0" y="166878"/>
                </a:lnTo>
                <a:lnTo>
                  <a:pt x="166877" y="333756"/>
                </a:lnTo>
                <a:lnTo>
                  <a:pt x="166877" y="250317"/>
                </a:lnTo>
                <a:lnTo>
                  <a:pt x="461772" y="250317"/>
                </a:lnTo>
                <a:lnTo>
                  <a:pt x="461772" y="83439"/>
                </a:lnTo>
                <a:lnTo>
                  <a:pt x="166877" y="83439"/>
                </a:lnTo>
                <a:lnTo>
                  <a:pt x="166877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7574280" y="4361688"/>
            <a:ext cx="1233170" cy="114300"/>
            <a:chOff x="7574280" y="4361688"/>
            <a:chExt cx="1233170" cy="114300"/>
          </a:xfrm>
        </p:grpSpPr>
        <p:sp>
          <p:nvSpPr>
            <p:cNvPr id="11" name="object 11"/>
            <p:cNvSpPr/>
            <p:nvPr/>
          </p:nvSpPr>
          <p:spPr>
            <a:xfrm>
              <a:off x="7580376" y="4367784"/>
              <a:ext cx="1221105" cy="102235"/>
            </a:xfrm>
            <a:custGeom>
              <a:avLst/>
              <a:gdLst/>
              <a:ahLst/>
              <a:cxnLst/>
              <a:rect l="l" t="t" r="r" b="b"/>
              <a:pathLst>
                <a:path w="1221104" h="102235">
                  <a:moveTo>
                    <a:pt x="1220724" y="0"/>
                  </a:moveTo>
                  <a:lnTo>
                    <a:pt x="0" y="0"/>
                  </a:lnTo>
                  <a:lnTo>
                    <a:pt x="0" y="102107"/>
                  </a:lnTo>
                  <a:lnTo>
                    <a:pt x="1220724" y="102107"/>
                  </a:lnTo>
                  <a:lnTo>
                    <a:pt x="12207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80376" y="4367784"/>
              <a:ext cx="1221105" cy="102235"/>
            </a:xfrm>
            <a:custGeom>
              <a:avLst/>
              <a:gdLst/>
              <a:ahLst/>
              <a:cxnLst/>
              <a:rect l="l" t="t" r="r" b="b"/>
              <a:pathLst>
                <a:path w="1221104" h="102235">
                  <a:moveTo>
                    <a:pt x="0" y="102107"/>
                  </a:moveTo>
                  <a:lnTo>
                    <a:pt x="1220724" y="102107"/>
                  </a:lnTo>
                  <a:lnTo>
                    <a:pt x="1220724" y="0"/>
                  </a:lnTo>
                  <a:lnTo>
                    <a:pt x="0" y="0"/>
                  </a:lnTo>
                  <a:lnTo>
                    <a:pt x="0" y="102107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5307" y="2360676"/>
            <a:ext cx="6383020" cy="4227830"/>
            <a:chOff x="2845307" y="2360676"/>
            <a:chExt cx="6383020" cy="4227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45307" y="2360676"/>
              <a:ext cx="6382512" cy="42275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446776" y="2750819"/>
              <a:ext cx="2283460" cy="2101850"/>
            </a:xfrm>
            <a:custGeom>
              <a:avLst/>
              <a:gdLst/>
              <a:ahLst/>
              <a:cxnLst/>
              <a:rect l="l" t="t" r="r" b="b"/>
              <a:pathLst>
                <a:path w="2283459" h="2101850">
                  <a:moveTo>
                    <a:pt x="461772" y="1934718"/>
                  </a:moveTo>
                  <a:lnTo>
                    <a:pt x="294894" y="1767840"/>
                  </a:lnTo>
                  <a:lnTo>
                    <a:pt x="294894" y="1851279"/>
                  </a:lnTo>
                  <a:lnTo>
                    <a:pt x="0" y="1851279"/>
                  </a:lnTo>
                  <a:lnTo>
                    <a:pt x="0" y="2018157"/>
                  </a:lnTo>
                  <a:lnTo>
                    <a:pt x="294894" y="2018157"/>
                  </a:lnTo>
                  <a:lnTo>
                    <a:pt x="294894" y="2101596"/>
                  </a:lnTo>
                  <a:lnTo>
                    <a:pt x="461772" y="1934718"/>
                  </a:lnTo>
                  <a:close/>
                </a:path>
                <a:path w="2283459" h="2101850">
                  <a:moveTo>
                    <a:pt x="2282952" y="166878"/>
                  </a:moveTo>
                  <a:lnTo>
                    <a:pt x="2116074" y="0"/>
                  </a:lnTo>
                  <a:lnTo>
                    <a:pt x="2116074" y="83439"/>
                  </a:lnTo>
                  <a:lnTo>
                    <a:pt x="1819656" y="83439"/>
                  </a:lnTo>
                  <a:lnTo>
                    <a:pt x="1819656" y="250317"/>
                  </a:lnTo>
                  <a:lnTo>
                    <a:pt x="2116074" y="250317"/>
                  </a:lnTo>
                  <a:lnTo>
                    <a:pt x="2116074" y="333756"/>
                  </a:lnTo>
                  <a:lnTo>
                    <a:pt x="2282952" y="166878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16939" y="1820926"/>
            <a:ext cx="5560061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將本地端儲存庫交付歷</a:t>
            </a:r>
            <a:r>
              <a:rPr sz="2000" spc="-15" dirty="0">
                <a:latin typeface="Microsoft JhengHei Light"/>
                <a:cs typeface="Microsoft JhengHei Light"/>
              </a:rPr>
              <a:t>程</a:t>
            </a:r>
            <a:r>
              <a:rPr sz="2000" dirty="0">
                <a:latin typeface="Microsoft JhengHei Light"/>
                <a:cs typeface="Microsoft JhengHei Light"/>
              </a:rPr>
              <a:t>同步</a:t>
            </a:r>
            <a:r>
              <a:rPr sz="2000" spc="-15" dirty="0">
                <a:latin typeface="Microsoft JhengHei Light"/>
                <a:cs typeface="Microsoft JhengHei Light"/>
              </a:rPr>
              <a:t>至</a:t>
            </a:r>
            <a:r>
              <a:rPr sz="2000" dirty="0">
                <a:latin typeface="Microsoft JhengHei Light"/>
                <a:cs typeface="Microsoft JhengHei Light"/>
              </a:rPr>
              <a:t>遠端</a:t>
            </a:r>
            <a:r>
              <a:rPr sz="2000" spc="-15" dirty="0">
                <a:latin typeface="Microsoft JhengHei Light"/>
                <a:cs typeface="Microsoft JhengHei Light"/>
              </a:rPr>
              <a:t>儲</a:t>
            </a:r>
            <a:r>
              <a:rPr sz="2000" dirty="0">
                <a:latin typeface="Microsoft JhengHei Light"/>
                <a:cs typeface="Microsoft JhengHei Light"/>
              </a:rPr>
              <a:t>存庫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05686"/>
            <a:ext cx="34264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設定遠端儲存庫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95016" y="2359151"/>
            <a:ext cx="6507480" cy="4285615"/>
            <a:chOff x="2795016" y="2359151"/>
            <a:chExt cx="6507480" cy="42856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5016" y="2359151"/>
              <a:ext cx="6507480" cy="42854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636008" y="4974335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166877" y="0"/>
                  </a:moveTo>
                  <a:lnTo>
                    <a:pt x="0" y="166877"/>
                  </a:lnTo>
                  <a:lnTo>
                    <a:pt x="166877" y="333755"/>
                  </a:lnTo>
                  <a:lnTo>
                    <a:pt x="166877" y="250316"/>
                  </a:lnTo>
                  <a:lnTo>
                    <a:pt x="463295" y="250316"/>
                  </a:lnTo>
                  <a:lnTo>
                    <a:pt x="463295" y="83438"/>
                  </a:lnTo>
                  <a:lnTo>
                    <a:pt x="166877" y="8343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67583" y="2750820"/>
            <a:ext cx="6012180" cy="3970020"/>
            <a:chOff x="2767583" y="2750820"/>
            <a:chExt cx="6012180" cy="3970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7583" y="2750820"/>
              <a:ext cx="6012180" cy="39700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128260" y="3675887"/>
              <a:ext cx="2534920" cy="1522730"/>
            </a:xfrm>
            <a:custGeom>
              <a:avLst/>
              <a:gdLst/>
              <a:ahLst/>
              <a:cxnLst/>
              <a:rect l="l" t="t" r="r" b="b"/>
              <a:pathLst>
                <a:path w="2534920" h="1522729">
                  <a:moveTo>
                    <a:pt x="461772" y="1144143"/>
                  </a:moveTo>
                  <a:lnTo>
                    <a:pt x="166878" y="1144143"/>
                  </a:lnTo>
                  <a:lnTo>
                    <a:pt x="166878" y="1060704"/>
                  </a:lnTo>
                  <a:lnTo>
                    <a:pt x="0" y="1227582"/>
                  </a:lnTo>
                  <a:lnTo>
                    <a:pt x="166878" y="1394460"/>
                  </a:lnTo>
                  <a:lnTo>
                    <a:pt x="166878" y="1311021"/>
                  </a:lnTo>
                  <a:lnTo>
                    <a:pt x="461772" y="1311021"/>
                  </a:lnTo>
                  <a:lnTo>
                    <a:pt x="461772" y="1144143"/>
                  </a:lnTo>
                  <a:close/>
                </a:path>
                <a:path w="2534920" h="1522729">
                  <a:moveTo>
                    <a:pt x="1702308" y="1355598"/>
                  </a:moveTo>
                  <a:lnTo>
                    <a:pt x="1618869" y="1355598"/>
                  </a:lnTo>
                  <a:lnTo>
                    <a:pt x="1618869" y="1060704"/>
                  </a:lnTo>
                  <a:lnTo>
                    <a:pt x="1451991" y="1060704"/>
                  </a:lnTo>
                  <a:lnTo>
                    <a:pt x="1451991" y="1355598"/>
                  </a:lnTo>
                  <a:lnTo>
                    <a:pt x="1368552" y="1355598"/>
                  </a:lnTo>
                  <a:lnTo>
                    <a:pt x="1535430" y="1522476"/>
                  </a:lnTo>
                  <a:lnTo>
                    <a:pt x="1702308" y="1355598"/>
                  </a:lnTo>
                  <a:close/>
                </a:path>
                <a:path w="2534920" h="1522729">
                  <a:moveTo>
                    <a:pt x="2534412" y="83439"/>
                  </a:moveTo>
                  <a:lnTo>
                    <a:pt x="2237994" y="83439"/>
                  </a:lnTo>
                  <a:lnTo>
                    <a:pt x="2237994" y="0"/>
                  </a:lnTo>
                  <a:lnTo>
                    <a:pt x="2071116" y="166878"/>
                  </a:lnTo>
                  <a:lnTo>
                    <a:pt x="2237994" y="333756"/>
                  </a:lnTo>
                  <a:lnTo>
                    <a:pt x="2237994" y="250317"/>
                  </a:lnTo>
                  <a:lnTo>
                    <a:pt x="2534412" y="250317"/>
                  </a:lnTo>
                  <a:lnTo>
                    <a:pt x="2534412" y="83439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42204" y="3805428"/>
              <a:ext cx="1054735" cy="88900"/>
            </a:xfrm>
            <a:custGeom>
              <a:avLst/>
              <a:gdLst/>
              <a:ahLst/>
              <a:cxnLst/>
              <a:rect l="l" t="t" r="r" b="b"/>
              <a:pathLst>
                <a:path w="1054735" h="88900">
                  <a:moveTo>
                    <a:pt x="1054608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1054608" y="88392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42204" y="3805428"/>
              <a:ext cx="1054735" cy="88900"/>
            </a:xfrm>
            <a:custGeom>
              <a:avLst/>
              <a:gdLst/>
              <a:ahLst/>
              <a:cxnLst/>
              <a:rect l="l" t="t" r="r" b="b"/>
              <a:pathLst>
                <a:path w="1054735" h="88900">
                  <a:moveTo>
                    <a:pt x="0" y="88392"/>
                  </a:moveTo>
                  <a:lnTo>
                    <a:pt x="1054608" y="88392"/>
                  </a:lnTo>
                  <a:lnTo>
                    <a:pt x="1054608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90672" y="2255405"/>
            <a:ext cx="1475740" cy="341630"/>
          </a:xfrm>
          <a:custGeom>
            <a:avLst/>
            <a:gdLst/>
            <a:ahLst/>
            <a:cxnLst/>
            <a:rect l="l" t="t" r="r" b="b"/>
            <a:pathLst>
              <a:path w="1475739" h="341630">
                <a:moveTo>
                  <a:pt x="1475232" y="0"/>
                </a:moveTo>
                <a:lnTo>
                  <a:pt x="1397508" y="0"/>
                </a:lnTo>
                <a:lnTo>
                  <a:pt x="888492" y="0"/>
                </a:lnTo>
                <a:lnTo>
                  <a:pt x="0" y="0"/>
                </a:lnTo>
                <a:lnTo>
                  <a:pt x="0" y="341363"/>
                </a:lnTo>
                <a:lnTo>
                  <a:pt x="888492" y="341363"/>
                </a:lnTo>
                <a:lnTo>
                  <a:pt x="1397508" y="341363"/>
                </a:lnTo>
                <a:lnTo>
                  <a:pt x="1475232" y="341363"/>
                </a:lnTo>
                <a:lnTo>
                  <a:pt x="147523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26864" y="2255392"/>
            <a:ext cx="794385" cy="341630"/>
          </a:xfrm>
          <a:custGeom>
            <a:avLst/>
            <a:gdLst/>
            <a:ahLst/>
            <a:cxnLst/>
            <a:rect l="l" t="t" r="r" b="b"/>
            <a:pathLst>
              <a:path w="794385" h="341630">
                <a:moveTo>
                  <a:pt x="794003" y="0"/>
                </a:moveTo>
                <a:lnTo>
                  <a:pt x="0" y="0"/>
                </a:lnTo>
                <a:lnTo>
                  <a:pt x="0" y="341375"/>
                </a:lnTo>
                <a:lnTo>
                  <a:pt x="794003" y="341375"/>
                </a:lnTo>
                <a:lnTo>
                  <a:pt x="794003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85076" y="2255405"/>
            <a:ext cx="1475740" cy="341630"/>
          </a:xfrm>
          <a:custGeom>
            <a:avLst/>
            <a:gdLst/>
            <a:ahLst/>
            <a:cxnLst/>
            <a:rect l="l" t="t" r="r" b="b"/>
            <a:pathLst>
              <a:path w="1475740" h="341630">
                <a:moveTo>
                  <a:pt x="1475232" y="0"/>
                </a:moveTo>
                <a:lnTo>
                  <a:pt x="1397508" y="0"/>
                </a:lnTo>
                <a:lnTo>
                  <a:pt x="888492" y="0"/>
                </a:lnTo>
                <a:lnTo>
                  <a:pt x="77724" y="0"/>
                </a:lnTo>
                <a:lnTo>
                  <a:pt x="0" y="0"/>
                </a:lnTo>
                <a:lnTo>
                  <a:pt x="0" y="341363"/>
                </a:lnTo>
                <a:lnTo>
                  <a:pt x="77724" y="341363"/>
                </a:lnTo>
                <a:lnTo>
                  <a:pt x="888492" y="341363"/>
                </a:lnTo>
                <a:lnTo>
                  <a:pt x="1397508" y="341363"/>
                </a:lnTo>
                <a:lnTo>
                  <a:pt x="1475232" y="341363"/>
                </a:lnTo>
                <a:lnTo>
                  <a:pt x="1475232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6938" y="1756415"/>
            <a:ext cx="9979661" cy="84201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設定遠端儲</a:t>
            </a:r>
            <a:r>
              <a:rPr sz="2800" spc="-10" dirty="0">
                <a:latin typeface="Microsoft JhengHei Light"/>
                <a:cs typeface="Microsoft JhengHei Light"/>
              </a:rPr>
              <a:t>存</a:t>
            </a:r>
            <a:r>
              <a:rPr sz="2800" spc="-5" dirty="0">
                <a:latin typeface="Microsoft JhengHei Light"/>
                <a:cs typeface="Microsoft JhengHei Light"/>
              </a:rPr>
              <a:t>庫</a:t>
            </a:r>
            <a:endParaRPr sz="2800" dirty="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spc="-20" dirty="0">
                <a:latin typeface="Microsoft JhengHei Light"/>
                <a:cs typeface="Microsoft JhengHei Light"/>
              </a:rPr>
              <a:t>Path:</a:t>
            </a:r>
            <a:r>
              <a:rPr sz="2000" spc="65" dirty="0">
                <a:latin typeface="Microsoft JhengHei Light"/>
                <a:cs typeface="Microsoft JhengHei Light"/>
              </a:rPr>
              <a:t> </a:t>
            </a:r>
            <a:r>
              <a:rPr sz="2000" spc="-5" dirty="0">
                <a:latin typeface="Microsoft JhengHei Light"/>
                <a:cs typeface="Microsoft JhengHei Light"/>
              </a:rPr>
              <a:t>https://[GitHub</a:t>
            </a:r>
            <a:r>
              <a:rPr sz="2000" dirty="0">
                <a:latin typeface="Microsoft JhengHei Light"/>
                <a:cs typeface="Microsoft JhengHei Light"/>
              </a:rPr>
              <a:t>帳號</a:t>
            </a:r>
            <a:r>
              <a:rPr sz="2000" spc="-5" dirty="0">
                <a:latin typeface="Microsoft JhengHei Light"/>
                <a:cs typeface="Microsoft JhengHei Light"/>
              </a:rPr>
              <a:t>]:[token]@github.com/[GitHub</a:t>
            </a:r>
            <a:r>
              <a:rPr sz="2000" dirty="0">
                <a:latin typeface="Microsoft JhengHei Light"/>
                <a:cs typeface="Microsoft JhengHei Light"/>
              </a:rPr>
              <a:t>帳號</a:t>
            </a:r>
            <a:r>
              <a:rPr sz="2000" spc="-15" dirty="0">
                <a:latin typeface="Microsoft JhengHei Light"/>
                <a:cs typeface="Microsoft JhengHei Light"/>
              </a:rPr>
              <a:t>]/git-tutorial.git</a:t>
            </a:r>
            <a:endParaRPr sz="2000" dirty="0">
              <a:latin typeface="Microsoft JhengHei Light"/>
              <a:cs typeface="Microsoft JhengHei Ligh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5686"/>
            <a:ext cx="4417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完成遠端儲存庫設定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33116" y="2343911"/>
            <a:ext cx="6525895" cy="4293235"/>
            <a:chOff x="2833116" y="2343911"/>
            <a:chExt cx="6525895" cy="4293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33116" y="2343911"/>
              <a:ext cx="6525768" cy="429310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00856" y="4055363"/>
              <a:ext cx="3202305" cy="1450975"/>
            </a:xfrm>
            <a:custGeom>
              <a:avLst/>
              <a:gdLst/>
              <a:ahLst/>
              <a:cxnLst/>
              <a:rect l="l" t="t" r="r" b="b"/>
              <a:pathLst>
                <a:path w="3202304" h="1450975">
                  <a:moveTo>
                    <a:pt x="461772" y="166878"/>
                  </a:moveTo>
                  <a:lnTo>
                    <a:pt x="294894" y="0"/>
                  </a:lnTo>
                  <a:lnTo>
                    <a:pt x="294894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2" y="166878"/>
                  </a:lnTo>
                  <a:close/>
                </a:path>
                <a:path w="3202304" h="1450975">
                  <a:moveTo>
                    <a:pt x="3201924" y="1283970"/>
                  </a:moveTo>
                  <a:lnTo>
                    <a:pt x="3035046" y="1117092"/>
                  </a:lnTo>
                  <a:lnTo>
                    <a:pt x="3035046" y="1200531"/>
                  </a:lnTo>
                  <a:lnTo>
                    <a:pt x="2738615" y="1200531"/>
                  </a:lnTo>
                  <a:lnTo>
                    <a:pt x="2738615" y="1367409"/>
                  </a:lnTo>
                  <a:lnTo>
                    <a:pt x="3035046" y="1367409"/>
                  </a:lnTo>
                  <a:lnTo>
                    <a:pt x="3035046" y="1450848"/>
                  </a:lnTo>
                  <a:lnTo>
                    <a:pt x="3201924" y="128397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27020" y="2446020"/>
            <a:ext cx="6537959" cy="4199890"/>
            <a:chOff x="2827020" y="2446020"/>
            <a:chExt cx="6537959" cy="41998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6372" y="2446020"/>
              <a:ext cx="6388608" cy="419945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827020" y="4744212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79" h="334010">
                  <a:moveTo>
                    <a:pt x="294894" y="0"/>
                  </a:moveTo>
                  <a:lnTo>
                    <a:pt x="294894" y="83438"/>
                  </a:lnTo>
                  <a:lnTo>
                    <a:pt x="0" y="83438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1" y="166877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16939" y="1805686"/>
            <a:ext cx="60934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本地端儲存庫已關聯至遠端儲存庫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66159" y="4872228"/>
            <a:ext cx="4516120" cy="765175"/>
            <a:chOff x="3566159" y="4872228"/>
            <a:chExt cx="4516120" cy="765175"/>
          </a:xfrm>
        </p:grpSpPr>
        <p:sp>
          <p:nvSpPr>
            <p:cNvPr id="3" name="object 3"/>
            <p:cNvSpPr/>
            <p:nvPr/>
          </p:nvSpPr>
          <p:spPr>
            <a:xfrm>
              <a:off x="3566159" y="4872228"/>
              <a:ext cx="4516120" cy="765175"/>
            </a:xfrm>
            <a:custGeom>
              <a:avLst/>
              <a:gdLst/>
              <a:ahLst/>
              <a:cxnLst/>
              <a:rect l="l" t="t" r="r" b="b"/>
              <a:pathLst>
                <a:path w="4516120" h="765175">
                  <a:moveTo>
                    <a:pt x="4515612" y="0"/>
                  </a:moveTo>
                  <a:lnTo>
                    <a:pt x="0" y="0"/>
                  </a:lnTo>
                  <a:lnTo>
                    <a:pt x="0" y="765048"/>
                  </a:lnTo>
                  <a:lnTo>
                    <a:pt x="4515612" y="765048"/>
                  </a:lnTo>
                  <a:lnTo>
                    <a:pt x="45156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550663" y="5065776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208025" y="0"/>
                  </a:moveTo>
                  <a:lnTo>
                    <a:pt x="160313" y="5491"/>
                  </a:lnTo>
                  <a:lnTo>
                    <a:pt x="116521" y="21136"/>
                  </a:lnTo>
                  <a:lnTo>
                    <a:pt x="77897" y="45686"/>
                  </a:lnTo>
                  <a:lnTo>
                    <a:pt x="45686" y="77897"/>
                  </a:lnTo>
                  <a:lnTo>
                    <a:pt x="21136" y="116521"/>
                  </a:lnTo>
                  <a:lnTo>
                    <a:pt x="5491" y="160313"/>
                  </a:lnTo>
                  <a:lnTo>
                    <a:pt x="0" y="208026"/>
                  </a:lnTo>
                  <a:lnTo>
                    <a:pt x="5491" y="255738"/>
                  </a:lnTo>
                  <a:lnTo>
                    <a:pt x="21136" y="299530"/>
                  </a:lnTo>
                  <a:lnTo>
                    <a:pt x="45686" y="338154"/>
                  </a:lnTo>
                  <a:lnTo>
                    <a:pt x="77897" y="370365"/>
                  </a:lnTo>
                  <a:lnTo>
                    <a:pt x="116521" y="394915"/>
                  </a:lnTo>
                  <a:lnTo>
                    <a:pt x="160313" y="410560"/>
                  </a:lnTo>
                  <a:lnTo>
                    <a:pt x="208025" y="416052"/>
                  </a:lnTo>
                  <a:lnTo>
                    <a:pt x="255738" y="410560"/>
                  </a:lnTo>
                  <a:lnTo>
                    <a:pt x="299530" y="394915"/>
                  </a:lnTo>
                  <a:lnTo>
                    <a:pt x="338154" y="370365"/>
                  </a:lnTo>
                  <a:lnTo>
                    <a:pt x="370365" y="338154"/>
                  </a:lnTo>
                  <a:lnTo>
                    <a:pt x="394915" y="299530"/>
                  </a:lnTo>
                  <a:lnTo>
                    <a:pt x="410560" y="255738"/>
                  </a:lnTo>
                  <a:lnTo>
                    <a:pt x="416051" y="208026"/>
                  </a:lnTo>
                  <a:lnTo>
                    <a:pt x="410560" y="160313"/>
                  </a:lnTo>
                  <a:lnTo>
                    <a:pt x="394915" y="116521"/>
                  </a:lnTo>
                  <a:lnTo>
                    <a:pt x="370365" y="77897"/>
                  </a:lnTo>
                  <a:lnTo>
                    <a:pt x="338154" y="45686"/>
                  </a:lnTo>
                  <a:lnTo>
                    <a:pt x="299530" y="21136"/>
                  </a:lnTo>
                  <a:lnTo>
                    <a:pt x="255738" y="5491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50663" y="5065776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0" y="208026"/>
                  </a:moveTo>
                  <a:lnTo>
                    <a:pt x="5491" y="160313"/>
                  </a:lnTo>
                  <a:lnTo>
                    <a:pt x="21136" y="116521"/>
                  </a:lnTo>
                  <a:lnTo>
                    <a:pt x="45686" y="77897"/>
                  </a:lnTo>
                  <a:lnTo>
                    <a:pt x="77897" y="45686"/>
                  </a:lnTo>
                  <a:lnTo>
                    <a:pt x="116521" y="21136"/>
                  </a:lnTo>
                  <a:lnTo>
                    <a:pt x="160313" y="5491"/>
                  </a:lnTo>
                  <a:lnTo>
                    <a:pt x="208025" y="0"/>
                  </a:lnTo>
                  <a:lnTo>
                    <a:pt x="255738" y="5491"/>
                  </a:lnTo>
                  <a:lnTo>
                    <a:pt x="299530" y="21136"/>
                  </a:lnTo>
                  <a:lnTo>
                    <a:pt x="338154" y="45686"/>
                  </a:lnTo>
                  <a:lnTo>
                    <a:pt x="370365" y="77897"/>
                  </a:lnTo>
                  <a:lnTo>
                    <a:pt x="394915" y="116521"/>
                  </a:lnTo>
                  <a:lnTo>
                    <a:pt x="410560" y="160313"/>
                  </a:lnTo>
                  <a:lnTo>
                    <a:pt x="416051" y="208026"/>
                  </a:lnTo>
                  <a:lnTo>
                    <a:pt x="410560" y="255738"/>
                  </a:lnTo>
                  <a:lnTo>
                    <a:pt x="394915" y="299530"/>
                  </a:lnTo>
                  <a:lnTo>
                    <a:pt x="370365" y="338154"/>
                  </a:lnTo>
                  <a:lnTo>
                    <a:pt x="338154" y="370365"/>
                  </a:lnTo>
                  <a:lnTo>
                    <a:pt x="299530" y="394915"/>
                  </a:lnTo>
                  <a:lnTo>
                    <a:pt x="255738" y="410560"/>
                  </a:lnTo>
                  <a:lnTo>
                    <a:pt x="208025" y="416052"/>
                  </a:lnTo>
                  <a:lnTo>
                    <a:pt x="160313" y="410560"/>
                  </a:lnTo>
                  <a:lnTo>
                    <a:pt x="116521" y="394915"/>
                  </a:lnTo>
                  <a:lnTo>
                    <a:pt x="77897" y="370365"/>
                  </a:lnTo>
                  <a:lnTo>
                    <a:pt x="45686" y="338154"/>
                  </a:lnTo>
                  <a:lnTo>
                    <a:pt x="21136" y="299530"/>
                  </a:lnTo>
                  <a:lnTo>
                    <a:pt x="5491" y="255738"/>
                  </a:lnTo>
                  <a:lnTo>
                    <a:pt x="0" y="20802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629488"/>
            <a:ext cx="32372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15" dirty="0">
                <a:latin typeface="Microsoft JhengHei Light"/>
                <a:cs typeface="Microsoft JhengHei Light"/>
              </a:rPr>
              <a:t>分</a:t>
            </a:r>
            <a:r>
              <a:rPr sz="4400" b="0" spc="10" dirty="0">
                <a:latin typeface="Microsoft JhengHei Light"/>
                <a:cs typeface="Microsoft JhengHei Light"/>
              </a:rPr>
              <a:t>支</a:t>
            </a:r>
            <a:r>
              <a:rPr sz="4400" b="0" dirty="0">
                <a:latin typeface="Microsoft JhengHei Light"/>
                <a:cs typeface="Microsoft JhengHei Light"/>
              </a:rPr>
              <a:t>(Branch)</a:t>
            </a:r>
            <a:endParaRPr sz="44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1720111"/>
            <a:ext cx="8912861" cy="19577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一個軟體專案存在一個或一個以上</a:t>
            </a:r>
            <a:r>
              <a:rPr sz="2800" dirty="0">
                <a:latin typeface="Microsoft JhengHei Light"/>
                <a:cs typeface="Microsoft JhengHei Light"/>
              </a:rPr>
              <a:t>的</a:t>
            </a:r>
            <a:r>
              <a:rPr sz="2800" spc="-5" dirty="0">
                <a:latin typeface="Microsoft JhengHei Light"/>
                <a:cs typeface="Microsoft JhengHei Light"/>
              </a:rPr>
              <a:t>分支</a:t>
            </a:r>
            <a:endParaRPr sz="2800" dirty="0">
              <a:latin typeface="Microsoft JhengHei Light"/>
              <a:cs typeface="Microsoft JhengHei Light"/>
            </a:endParaRPr>
          </a:p>
          <a:p>
            <a:pPr marL="241300" indent="-2292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所有的comm</a:t>
            </a:r>
            <a:r>
              <a:rPr sz="2800" spc="-20" dirty="0">
                <a:latin typeface="Microsoft JhengHei Light"/>
                <a:cs typeface="Microsoft JhengHei Light"/>
              </a:rPr>
              <a:t>i</a:t>
            </a:r>
            <a:r>
              <a:rPr sz="2800" dirty="0">
                <a:latin typeface="Microsoft JhengHei Light"/>
                <a:cs typeface="Microsoft JhengHei Light"/>
              </a:rPr>
              <a:t>t</a:t>
            </a:r>
            <a:r>
              <a:rPr sz="2800" spc="-10" dirty="0">
                <a:latin typeface="Microsoft JhengHei Light"/>
                <a:cs typeface="Microsoft JhengHei Light"/>
              </a:rPr>
              <a:t>都屬於分支</a:t>
            </a:r>
            <a:r>
              <a:rPr sz="2800" spc="-5" dirty="0">
                <a:latin typeface="Microsoft JhengHei Light"/>
                <a:cs typeface="Microsoft JhengHei Light"/>
              </a:rPr>
              <a:t>(b</a:t>
            </a:r>
            <a:r>
              <a:rPr sz="2800" spc="-20" dirty="0">
                <a:latin typeface="Microsoft JhengHei Light"/>
                <a:cs typeface="Microsoft JhengHei Light"/>
              </a:rPr>
              <a:t>r</a:t>
            </a:r>
            <a:r>
              <a:rPr sz="2800" spc="-10" dirty="0">
                <a:latin typeface="Microsoft JhengHei Light"/>
                <a:cs typeface="Microsoft JhengHei Light"/>
              </a:rPr>
              <a:t>an</a:t>
            </a:r>
            <a:r>
              <a:rPr sz="2800" spc="5" dirty="0">
                <a:latin typeface="Microsoft JhengHei Light"/>
                <a:cs typeface="Microsoft JhengHei Light"/>
              </a:rPr>
              <a:t>c</a:t>
            </a:r>
            <a:r>
              <a:rPr sz="2800" spc="-5" dirty="0">
                <a:latin typeface="Microsoft JhengHei Light"/>
                <a:cs typeface="Microsoft JhengHei Light"/>
              </a:rPr>
              <a:t>h)</a:t>
            </a:r>
            <a:endParaRPr sz="2800" dirty="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2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一個分支可視為專案的獨立開發支線</a:t>
            </a: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每個軟體專案會有一個預設分支稱為</a:t>
            </a:r>
            <a:r>
              <a:rPr sz="2800" spc="-10" dirty="0">
                <a:latin typeface="Microsoft JhengHei Light"/>
                <a:cs typeface="Microsoft JhengHei Light"/>
              </a:rPr>
              <a:t>(</a:t>
            </a:r>
            <a:r>
              <a:rPr sz="2950" spc="-140" dirty="0">
                <a:latin typeface="Microsoft JhengHei Light"/>
                <a:cs typeface="Microsoft JhengHei Light"/>
              </a:rPr>
              <a:t>m</a:t>
            </a:r>
            <a:r>
              <a:rPr sz="2950" spc="-75" dirty="0">
                <a:latin typeface="Microsoft JhengHei Light"/>
                <a:cs typeface="Microsoft JhengHei Light"/>
              </a:rPr>
              <a:t>a</a:t>
            </a:r>
            <a:r>
              <a:rPr sz="2950" spc="-35" dirty="0">
                <a:latin typeface="Microsoft JhengHei Light"/>
                <a:cs typeface="Microsoft JhengHei Light"/>
              </a:rPr>
              <a:t>i</a:t>
            </a:r>
            <a:r>
              <a:rPr sz="2950" spc="-80" dirty="0">
                <a:latin typeface="Microsoft JhengHei Light"/>
                <a:cs typeface="Microsoft JhengHei Light"/>
              </a:rPr>
              <a:t>n</a:t>
            </a:r>
            <a:r>
              <a:rPr sz="2800" spc="-10" dirty="0">
                <a:latin typeface="Microsoft JhengHei Light"/>
                <a:cs typeface="Microsoft JhengHei Light"/>
              </a:rPr>
              <a:t>/</a:t>
            </a:r>
            <a:r>
              <a:rPr sz="2950" spc="-95" dirty="0">
                <a:latin typeface="Microsoft JhengHei Light"/>
                <a:cs typeface="Microsoft JhengHei Light"/>
              </a:rPr>
              <a:t>mas</a:t>
            </a:r>
            <a:r>
              <a:rPr sz="2950" spc="-75" dirty="0">
                <a:latin typeface="Microsoft JhengHei Light"/>
                <a:cs typeface="Microsoft JhengHei Light"/>
              </a:rPr>
              <a:t>t</a:t>
            </a:r>
            <a:r>
              <a:rPr sz="2950" spc="-90" dirty="0">
                <a:latin typeface="Microsoft JhengHei Light"/>
                <a:cs typeface="Microsoft JhengHei Light"/>
              </a:rPr>
              <a:t>e</a:t>
            </a:r>
            <a:r>
              <a:rPr sz="2950" spc="-70" dirty="0">
                <a:latin typeface="Microsoft JhengHei Light"/>
                <a:cs typeface="Microsoft JhengHei Light"/>
              </a:rPr>
              <a:t>r</a:t>
            </a:r>
            <a:r>
              <a:rPr sz="2800" spc="-5" dirty="0">
                <a:latin typeface="Microsoft JhengHei Light"/>
                <a:cs typeface="Microsoft JhengHei Light"/>
              </a:rPr>
              <a:t>)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64279" y="5120640"/>
            <a:ext cx="603885" cy="307975"/>
          </a:xfrm>
          <a:prstGeom prst="rect">
            <a:avLst/>
          </a:prstGeom>
          <a:solidFill>
            <a:srgbClr val="F1F1F1"/>
          </a:solidFill>
          <a:ln w="9144">
            <a:solidFill>
              <a:srgbClr val="000000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70"/>
              </a:spcBef>
            </a:pPr>
            <a:r>
              <a:rPr sz="1400" b="1" spc="-5" dirty="0">
                <a:latin typeface="Calibri"/>
                <a:cs typeface="Calibri"/>
              </a:rPr>
              <a:t>main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92470" y="5059426"/>
            <a:ext cx="1677035" cy="429259"/>
            <a:chOff x="5792470" y="5059426"/>
            <a:chExt cx="1677035" cy="429259"/>
          </a:xfrm>
        </p:grpSpPr>
        <p:sp>
          <p:nvSpPr>
            <p:cNvPr id="10" name="object 10"/>
            <p:cNvSpPr/>
            <p:nvPr/>
          </p:nvSpPr>
          <p:spPr>
            <a:xfrm>
              <a:off x="5798820" y="5065776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208025" y="0"/>
                  </a:moveTo>
                  <a:lnTo>
                    <a:pt x="160313" y="5491"/>
                  </a:lnTo>
                  <a:lnTo>
                    <a:pt x="116521" y="21136"/>
                  </a:lnTo>
                  <a:lnTo>
                    <a:pt x="77897" y="45686"/>
                  </a:lnTo>
                  <a:lnTo>
                    <a:pt x="45686" y="77897"/>
                  </a:lnTo>
                  <a:lnTo>
                    <a:pt x="21136" y="116521"/>
                  </a:lnTo>
                  <a:lnTo>
                    <a:pt x="5491" y="160313"/>
                  </a:lnTo>
                  <a:lnTo>
                    <a:pt x="0" y="208026"/>
                  </a:lnTo>
                  <a:lnTo>
                    <a:pt x="5491" y="255738"/>
                  </a:lnTo>
                  <a:lnTo>
                    <a:pt x="21136" y="299530"/>
                  </a:lnTo>
                  <a:lnTo>
                    <a:pt x="45686" y="338154"/>
                  </a:lnTo>
                  <a:lnTo>
                    <a:pt x="77897" y="370365"/>
                  </a:lnTo>
                  <a:lnTo>
                    <a:pt x="116521" y="394915"/>
                  </a:lnTo>
                  <a:lnTo>
                    <a:pt x="160313" y="410560"/>
                  </a:lnTo>
                  <a:lnTo>
                    <a:pt x="208025" y="416052"/>
                  </a:lnTo>
                  <a:lnTo>
                    <a:pt x="255738" y="410560"/>
                  </a:lnTo>
                  <a:lnTo>
                    <a:pt x="299530" y="394915"/>
                  </a:lnTo>
                  <a:lnTo>
                    <a:pt x="338154" y="370365"/>
                  </a:lnTo>
                  <a:lnTo>
                    <a:pt x="370365" y="338154"/>
                  </a:lnTo>
                  <a:lnTo>
                    <a:pt x="394915" y="299530"/>
                  </a:lnTo>
                  <a:lnTo>
                    <a:pt x="410560" y="255738"/>
                  </a:lnTo>
                  <a:lnTo>
                    <a:pt x="416051" y="208026"/>
                  </a:lnTo>
                  <a:lnTo>
                    <a:pt x="410560" y="160313"/>
                  </a:lnTo>
                  <a:lnTo>
                    <a:pt x="394915" y="116521"/>
                  </a:lnTo>
                  <a:lnTo>
                    <a:pt x="370365" y="77897"/>
                  </a:lnTo>
                  <a:lnTo>
                    <a:pt x="338154" y="45686"/>
                  </a:lnTo>
                  <a:lnTo>
                    <a:pt x="299530" y="21136"/>
                  </a:lnTo>
                  <a:lnTo>
                    <a:pt x="255738" y="5491"/>
                  </a:lnTo>
                  <a:lnTo>
                    <a:pt x="2080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98820" y="5065776"/>
              <a:ext cx="416559" cy="416559"/>
            </a:xfrm>
            <a:custGeom>
              <a:avLst/>
              <a:gdLst/>
              <a:ahLst/>
              <a:cxnLst/>
              <a:rect l="l" t="t" r="r" b="b"/>
              <a:pathLst>
                <a:path w="416560" h="416560">
                  <a:moveTo>
                    <a:pt x="0" y="208026"/>
                  </a:moveTo>
                  <a:lnTo>
                    <a:pt x="5491" y="160313"/>
                  </a:lnTo>
                  <a:lnTo>
                    <a:pt x="21136" y="116521"/>
                  </a:lnTo>
                  <a:lnTo>
                    <a:pt x="45686" y="77897"/>
                  </a:lnTo>
                  <a:lnTo>
                    <a:pt x="77897" y="45686"/>
                  </a:lnTo>
                  <a:lnTo>
                    <a:pt x="116521" y="21136"/>
                  </a:lnTo>
                  <a:lnTo>
                    <a:pt x="160313" y="5491"/>
                  </a:lnTo>
                  <a:lnTo>
                    <a:pt x="208025" y="0"/>
                  </a:lnTo>
                  <a:lnTo>
                    <a:pt x="255738" y="5491"/>
                  </a:lnTo>
                  <a:lnTo>
                    <a:pt x="299530" y="21136"/>
                  </a:lnTo>
                  <a:lnTo>
                    <a:pt x="338154" y="45686"/>
                  </a:lnTo>
                  <a:lnTo>
                    <a:pt x="370365" y="77897"/>
                  </a:lnTo>
                  <a:lnTo>
                    <a:pt x="394915" y="116521"/>
                  </a:lnTo>
                  <a:lnTo>
                    <a:pt x="410560" y="160313"/>
                  </a:lnTo>
                  <a:lnTo>
                    <a:pt x="416051" y="208026"/>
                  </a:lnTo>
                  <a:lnTo>
                    <a:pt x="410560" y="255738"/>
                  </a:lnTo>
                  <a:lnTo>
                    <a:pt x="394915" y="299530"/>
                  </a:lnTo>
                  <a:lnTo>
                    <a:pt x="370365" y="338154"/>
                  </a:lnTo>
                  <a:lnTo>
                    <a:pt x="338154" y="370365"/>
                  </a:lnTo>
                  <a:lnTo>
                    <a:pt x="299530" y="394915"/>
                  </a:lnTo>
                  <a:lnTo>
                    <a:pt x="255738" y="410560"/>
                  </a:lnTo>
                  <a:lnTo>
                    <a:pt x="208025" y="416052"/>
                  </a:lnTo>
                  <a:lnTo>
                    <a:pt x="160313" y="410560"/>
                  </a:lnTo>
                  <a:lnTo>
                    <a:pt x="116521" y="394915"/>
                  </a:lnTo>
                  <a:lnTo>
                    <a:pt x="77897" y="370365"/>
                  </a:lnTo>
                  <a:lnTo>
                    <a:pt x="45686" y="338154"/>
                  </a:lnTo>
                  <a:lnTo>
                    <a:pt x="21136" y="299530"/>
                  </a:lnTo>
                  <a:lnTo>
                    <a:pt x="5491" y="255738"/>
                  </a:lnTo>
                  <a:lnTo>
                    <a:pt x="0" y="20802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048500" y="5065776"/>
              <a:ext cx="414655" cy="416559"/>
            </a:xfrm>
            <a:custGeom>
              <a:avLst/>
              <a:gdLst/>
              <a:ahLst/>
              <a:cxnLst/>
              <a:rect l="l" t="t" r="r" b="b"/>
              <a:pathLst>
                <a:path w="414654" h="416560">
                  <a:moveTo>
                    <a:pt x="207264" y="0"/>
                  </a:moveTo>
                  <a:lnTo>
                    <a:pt x="159753" y="5491"/>
                  </a:lnTo>
                  <a:lnTo>
                    <a:pt x="116132" y="21136"/>
                  </a:lnTo>
                  <a:lnTo>
                    <a:pt x="77648" y="45686"/>
                  </a:lnTo>
                  <a:lnTo>
                    <a:pt x="45546" y="77897"/>
                  </a:lnTo>
                  <a:lnTo>
                    <a:pt x="21073" y="116521"/>
                  </a:lnTo>
                  <a:lnTo>
                    <a:pt x="5476" y="160313"/>
                  </a:lnTo>
                  <a:lnTo>
                    <a:pt x="0" y="208026"/>
                  </a:lnTo>
                  <a:lnTo>
                    <a:pt x="5476" y="255738"/>
                  </a:lnTo>
                  <a:lnTo>
                    <a:pt x="21073" y="299530"/>
                  </a:lnTo>
                  <a:lnTo>
                    <a:pt x="45546" y="338154"/>
                  </a:lnTo>
                  <a:lnTo>
                    <a:pt x="77648" y="370365"/>
                  </a:lnTo>
                  <a:lnTo>
                    <a:pt x="116132" y="394915"/>
                  </a:lnTo>
                  <a:lnTo>
                    <a:pt x="159753" y="410560"/>
                  </a:lnTo>
                  <a:lnTo>
                    <a:pt x="207264" y="416052"/>
                  </a:lnTo>
                  <a:lnTo>
                    <a:pt x="254774" y="410560"/>
                  </a:lnTo>
                  <a:lnTo>
                    <a:pt x="298395" y="394915"/>
                  </a:lnTo>
                  <a:lnTo>
                    <a:pt x="336879" y="370365"/>
                  </a:lnTo>
                  <a:lnTo>
                    <a:pt x="368981" y="338154"/>
                  </a:lnTo>
                  <a:lnTo>
                    <a:pt x="393454" y="299530"/>
                  </a:lnTo>
                  <a:lnTo>
                    <a:pt x="409051" y="255738"/>
                  </a:lnTo>
                  <a:lnTo>
                    <a:pt x="414527" y="208026"/>
                  </a:lnTo>
                  <a:lnTo>
                    <a:pt x="409051" y="160313"/>
                  </a:lnTo>
                  <a:lnTo>
                    <a:pt x="393454" y="116521"/>
                  </a:lnTo>
                  <a:lnTo>
                    <a:pt x="368981" y="77897"/>
                  </a:lnTo>
                  <a:lnTo>
                    <a:pt x="336879" y="45686"/>
                  </a:lnTo>
                  <a:lnTo>
                    <a:pt x="298395" y="21136"/>
                  </a:lnTo>
                  <a:lnTo>
                    <a:pt x="254774" y="5491"/>
                  </a:lnTo>
                  <a:lnTo>
                    <a:pt x="20726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48500" y="5065776"/>
              <a:ext cx="414655" cy="416559"/>
            </a:xfrm>
            <a:custGeom>
              <a:avLst/>
              <a:gdLst/>
              <a:ahLst/>
              <a:cxnLst/>
              <a:rect l="l" t="t" r="r" b="b"/>
              <a:pathLst>
                <a:path w="414654" h="416560">
                  <a:moveTo>
                    <a:pt x="0" y="208026"/>
                  </a:moveTo>
                  <a:lnTo>
                    <a:pt x="5476" y="160313"/>
                  </a:lnTo>
                  <a:lnTo>
                    <a:pt x="21073" y="116521"/>
                  </a:lnTo>
                  <a:lnTo>
                    <a:pt x="45546" y="77897"/>
                  </a:lnTo>
                  <a:lnTo>
                    <a:pt x="77648" y="45686"/>
                  </a:lnTo>
                  <a:lnTo>
                    <a:pt x="116132" y="21136"/>
                  </a:lnTo>
                  <a:lnTo>
                    <a:pt x="159753" y="5491"/>
                  </a:lnTo>
                  <a:lnTo>
                    <a:pt x="207264" y="0"/>
                  </a:lnTo>
                  <a:lnTo>
                    <a:pt x="254774" y="5491"/>
                  </a:lnTo>
                  <a:lnTo>
                    <a:pt x="298395" y="21136"/>
                  </a:lnTo>
                  <a:lnTo>
                    <a:pt x="336879" y="45686"/>
                  </a:lnTo>
                  <a:lnTo>
                    <a:pt x="368981" y="77897"/>
                  </a:lnTo>
                  <a:lnTo>
                    <a:pt x="393454" y="116521"/>
                  </a:lnTo>
                  <a:lnTo>
                    <a:pt x="409051" y="160313"/>
                  </a:lnTo>
                  <a:lnTo>
                    <a:pt x="414527" y="208026"/>
                  </a:lnTo>
                  <a:lnTo>
                    <a:pt x="409051" y="255738"/>
                  </a:lnTo>
                  <a:lnTo>
                    <a:pt x="393454" y="299530"/>
                  </a:lnTo>
                  <a:lnTo>
                    <a:pt x="368981" y="338154"/>
                  </a:lnTo>
                  <a:lnTo>
                    <a:pt x="336879" y="370365"/>
                  </a:lnTo>
                  <a:lnTo>
                    <a:pt x="298395" y="394915"/>
                  </a:lnTo>
                  <a:lnTo>
                    <a:pt x="254774" y="410560"/>
                  </a:lnTo>
                  <a:lnTo>
                    <a:pt x="207264" y="416052"/>
                  </a:lnTo>
                  <a:lnTo>
                    <a:pt x="159753" y="410560"/>
                  </a:lnTo>
                  <a:lnTo>
                    <a:pt x="116132" y="394915"/>
                  </a:lnTo>
                  <a:lnTo>
                    <a:pt x="77648" y="370365"/>
                  </a:lnTo>
                  <a:lnTo>
                    <a:pt x="45546" y="338154"/>
                  </a:lnTo>
                  <a:lnTo>
                    <a:pt x="21073" y="299530"/>
                  </a:lnTo>
                  <a:lnTo>
                    <a:pt x="5476" y="255738"/>
                  </a:lnTo>
                  <a:lnTo>
                    <a:pt x="0" y="208026"/>
                  </a:lnTo>
                  <a:close/>
                </a:path>
              </a:pathLst>
            </a:custGeom>
            <a:ln w="12192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566159" y="4872228"/>
            <a:ext cx="4516120" cy="7651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00">
              <a:latin typeface="Times New Roman"/>
              <a:cs typeface="Times New Roman"/>
            </a:endParaRPr>
          </a:p>
          <a:p>
            <a:pPr marL="363220" algn="ctr">
              <a:lnSpc>
                <a:spcPct val="100000"/>
              </a:lnSpc>
              <a:tabLst>
                <a:tab pos="1615440" algn="l"/>
                <a:tab pos="2865120" algn="l"/>
              </a:tabLst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	B	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966715" y="5274564"/>
            <a:ext cx="2080895" cy="0"/>
          </a:xfrm>
          <a:custGeom>
            <a:avLst/>
            <a:gdLst/>
            <a:ahLst/>
            <a:cxnLst/>
            <a:rect l="l" t="t" r="r" b="b"/>
            <a:pathLst>
              <a:path w="2080895">
                <a:moveTo>
                  <a:pt x="0" y="0"/>
                </a:moveTo>
                <a:lnTo>
                  <a:pt x="416433" y="0"/>
                </a:lnTo>
                <a:lnTo>
                  <a:pt x="832738" y="0"/>
                </a:lnTo>
              </a:path>
              <a:path w="2080895">
                <a:moveTo>
                  <a:pt x="1248156" y="0"/>
                </a:moveTo>
                <a:lnTo>
                  <a:pt x="1664589" y="0"/>
                </a:lnTo>
                <a:lnTo>
                  <a:pt x="2080894" y="0"/>
                </a:lnTo>
              </a:path>
            </a:pathLst>
          </a:custGeom>
          <a:ln w="121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7001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遠端儲存</a:t>
            </a:r>
            <a:r>
              <a:rPr sz="4000" b="0" dirty="0">
                <a:latin typeface="Microsoft JhengHei Light"/>
                <a:cs typeface="Microsoft JhengHei Light"/>
              </a:rPr>
              <a:t>庫</a:t>
            </a:r>
            <a:r>
              <a:rPr sz="4000" b="0" spc="-15" dirty="0">
                <a:latin typeface="Microsoft JhengHei Light"/>
                <a:cs typeface="Microsoft JhengHei Light"/>
              </a:rPr>
              <a:t>(remote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5" dirty="0">
                <a:latin typeface="Microsoft JhengHei Light"/>
                <a:cs typeface="Microsoft JhengHei Light"/>
              </a:rPr>
              <a:t>repository)</a:t>
            </a:r>
            <a:endParaRPr sz="4000" dirty="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773152"/>
            <a:ext cx="5636261" cy="235902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一個專業管理下的儲存庫</a:t>
            </a:r>
          </a:p>
          <a:p>
            <a:pPr marL="227965" marR="1275715" lvl="1" indent="-22796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為於數據中心或雲端</a:t>
            </a:r>
          </a:p>
          <a:p>
            <a:pPr marL="241300" marR="1280160" indent="-2419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反映專案的官方狀態</a:t>
            </a:r>
          </a:p>
          <a:p>
            <a:pPr marL="227965" marR="1530350" lvl="1" indent="-22796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227965" algn="l"/>
                <a:tab pos="228600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真實的核心程式碼</a:t>
            </a:r>
          </a:p>
          <a:p>
            <a:pPr marL="241300" marR="1584960" indent="-241935">
              <a:lnSpc>
                <a:spcPct val="100000"/>
              </a:lnSpc>
              <a:spcBef>
                <a:spcPts val="7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可與其他系統整合</a:t>
            </a:r>
          </a:p>
          <a:p>
            <a:pPr marL="698500" lvl="1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專案管理系統、議題追</a:t>
            </a:r>
            <a:r>
              <a:rPr sz="2000" spc="-10" dirty="0">
                <a:latin typeface="Microsoft JhengHei Light"/>
                <a:cs typeface="Microsoft JhengHei Light"/>
              </a:rPr>
              <a:t>蹤</a:t>
            </a:r>
            <a:r>
              <a:rPr sz="2000" dirty="0">
                <a:latin typeface="Microsoft JhengHei Light"/>
                <a:cs typeface="Microsoft JhengHei Light"/>
              </a:rPr>
              <a:t>系統等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5966" y="4717586"/>
            <a:ext cx="1002612" cy="891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34844" y="5794044"/>
            <a:ext cx="109283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08307" y="4723036"/>
            <a:ext cx="760647" cy="8685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78603" y="4783354"/>
            <a:ext cx="705116" cy="8049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26658" y="5797092"/>
            <a:ext cx="13201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12835" y="4672584"/>
            <a:ext cx="2002789" cy="1621790"/>
          </a:xfrm>
          <a:prstGeom prst="rect">
            <a:avLst/>
          </a:prstGeom>
          <a:ln w="12192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30480" algn="ctr">
              <a:lnSpc>
                <a:spcPts val="1660"/>
              </a:lnSpc>
              <a:spcBef>
                <a:spcPts val="910"/>
              </a:spcBef>
            </a:pPr>
            <a:r>
              <a:rPr sz="1400" dirty="0">
                <a:latin typeface="PMingLiU-ExtB"/>
                <a:cs typeface="PMingLiU-ExtB"/>
              </a:rPr>
              <a:t>遠端端儲存庫</a:t>
            </a:r>
            <a:endParaRPr sz="1400">
              <a:latin typeface="PMingLiU-ExtB"/>
              <a:cs typeface="PMingLiU-ExtB"/>
            </a:endParaRPr>
          </a:p>
          <a:p>
            <a:pPr marL="29209"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(Remote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93590" y="5794044"/>
            <a:ext cx="136842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32781" y="4704257"/>
            <a:ext cx="976630" cy="992505"/>
            <a:chOff x="4232781" y="4704257"/>
            <a:chExt cx="976630" cy="99250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2781" y="4704257"/>
              <a:ext cx="614503" cy="8197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6447" y="4733544"/>
              <a:ext cx="687324" cy="894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1707" y="4803648"/>
              <a:ext cx="687324" cy="893063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7836407" y="4247388"/>
            <a:ext cx="0" cy="2058670"/>
          </a:xfrm>
          <a:custGeom>
            <a:avLst/>
            <a:gdLst/>
            <a:ahLst/>
            <a:cxnLst/>
            <a:rect l="l" t="t" r="r" b="b"/>
            <a:pathLst>
              <a:path h="2058670">
                <a:moveTo>
                  <a:pt x="0" y="0"/>
                </a:moveTo>
                <a:lnTo>
                  <a:pt x="0" y="2058504"/>
                </a:lnTo>
              </a:path>
            </a:pathLst>
          </a:custGeom>
          <a:ln w="12192">
            <a:solidFill>
              <a:srgbClr val="4471C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22547" y="5067300"/>
            <a:ext cx="462280" cy="334010"/>
          </a:xfrm>
          <a:custGeom>
            <a:avLst/>
            <a:gdLst/>
            <a:ahLst/>
            <a:cxnLst/>
            <a:rect l="l" t="t" r="r" b="b"/>
            <a:pathLst>
              <a:path w="462279" h="334010">
                <a:moveTo>
                  <a:pt x="0" y="83438"/>
                </a:moveTo>
                <a:lnTo>
                  <a:pt x="294893" y="83438"/>
                </a:lnTo>
                <a:lnTo>
                  <a:pt x="294893" y="0"/>
                </a:lnTo>
                <a:lnTo>
                  <a:pt x="461772" y="166878"/>
                </a:lnTo>
                <a:lnTo>
                  <a:pt x="294893" y="333756"/>
                </a:lnTo>
                <a:lnTo>
                  <a:pt x="294893" y="250316"/>
                </a:lnTo>
                <a:lnTo>
                  <a:pt x="0" y="250316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20261" y="4831207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Calibri"/>
                <a:cs typeface="Calibri"/>
              </a:rPr>
              <a:t>s</a:t>
            </a:r>
            <a:r>
              <a:rPr sz="1200" b="1" spc="-10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041892" y="4102608"/>
            <a:ext cx="372110" cy="515620"/>
          </a:xfrm>
          <a:custGeom>
            <a:avLst/>
            <a:gdLst/>
            <a:ahLst/>
            <a:cxnLst/>
            <a:rect l="l" t="t" r="r" b="b"/>
            <a:pathLst>
              <a:path w="372109" h="515620">
                <a:moveTo>
                  <a:pt x="278891" y="0"/>
                </a:moveTo>
                <a:lnTo>
                  <a:pt x="92963" y="0"/>
                </a:lnTo>
                <a:lnTo>
                  <a:pt x="92963" y="329184"/>
                </a:lnTo>
                <a:lnTo>
                  <a:pt x="0" y="329184"/>
                </a:lnTo>
                <a:lnTo>
                  <a:pt x="185927" y="515112"/>
                </a:lnTo>
                <a:lnTo>
                  <a:pt x="371855" y="329184"/>
                </a:lnTo>
                <a:lnTo>
                  <a:pt x="278891" y="329184"/>
                </a:lnTo>
                <a:lnTo>
                  <a:pt x="27889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5686"/>
            <a:ext cx="99796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將本地端儲存庫的一個分支交付歷程</a:t>
            </a:r>
            <a:r>
              <a:rPr sz="2800" spc="5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推上</a:t>
            </a:r>
            <a:r>
              <a:rPr sz="2800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(push</a:t>
            </a:r>
            <a:r>
              <a:rPr sz="2800" spc="15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)</a:t>
            </a:r>
            <a:r>
              <a:rPr sz="2800" spc="-5" dirty="0">
                <a:latin typeface="Microsoft JhengHei Light"/>
                <a:cs typeface="Microsoft JhengHei Light"/>
              </a:rPr>
              <a:t>遠端儲存庫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6258" y="3554774"/>
            <a:ext cx="1002612" cy="891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5135" y="4631816"/>
            <a:ext cx="109283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58599" y="3560224"/>
            <a:ext cx="760647" cy="8685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8895" y="3620542"/>
            <a:ext cx="705116" cy="80498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077203" y="4634865"/>
            <a:ext cx="13201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21065" y="4631816"/>
            <a:ext cx="151701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遠端儲存庫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(Remote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44136" y="4631816"/>
            <a:ext cx="136842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83073" y="3541445"/>
            <a:ext cx="976630" cy="994410"/>
            <a:chOff x="4283073" y="3541445"/>
            <a:chExt cx="976630" cy="99441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3073" y="3541445"/>
              <a:ext cx="614503" cy="8197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6740" y="3570732"/>
              <a:ext cx="687324" cy="8945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2000" y="3640836"/>
              <a:ext cx="687324" cy="894588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7563611" y="3198876"/>
            <a:ext cx="1096010" cy="2674620"/>
            <a:chOff x="7563611" y="3198876"/>
            <a:chExt cx="1096010" cy="2674620"/>
          </a:xfrm>
        </p:grpSpPr>
        <p:sp>
          <p:nvSpPr>
            <p:cNvPr id="16" name="object 16"/>
            <p:cNvSpPr/>
            <p:nvPr/>
          </p:nvSpPr>
          <p:spPr>
            <a:xfrm>
              <a:off x="7924799" y="3198876"/>
              <a:ext cx="0" cy="2674620"/>
            </a:xfrm>
            <a:custGeom>
              <a:avLst/>
              <a:gdLst/>
              <a:ahLst/>
              <a:cxnLst/>
              <a:rect l="l" t="t" r="r" b="b"/>
              <a:pathLst>
                <a:path h="2674620">
                  <a:moveTo>
                    <a:pt x="0" y="0"/>
                  </a:moveTo>
                  <a:lnTo>
                    <a:pt x="0" y="2674505"/>
                  </a:lnTo>
                </a:path>
              </a:pathLst>
            </a:custGeom>
            <a:ln w="12192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563611" y="3906012"/>
              <a:ext cx="1096010" cy="334010"/>
            </a:xfrm>
            <a:custGeom>
              <a:avLst/>
              <a:gdLst/>
              <a:ahLst/>
              <a:cxnLst/>
              <a:rect l="l" t="t" r="r" b="b"/>
              <a:pathLst>
                <a:path w="1096009" h="334010">
                  <a:moveTo>
                    <a:pt x="928878" y="0"/>
                  </a:moveTo>
                  <a:lnTo>
                    <a:pt x="928878" y="83438"/>
                  </a:lnTo>
                  <a:lnTo>
                    <a:pt x="0" y="83438"/>
                  </a:lnTo>
                  <a:lnTo>
                    <a:pt x="0" y="250317"/>
                  </a:lnTo>
                  <a:lnTo>
                    <a:pt x="928878" y="250317"/>
                  </a:lnTo>
                  <a:lnTo>
                    <a:pt x="928878" y="333756"/>
                  </a:lnTo>
                  <a:lnTo>
                    <a:pt x="1095756" y="166877"/>
                  </a:lnTo>
                  <a:lnTo>
                    <a:pt x="92887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3672840" y="3906011"/>
            <a:ext cx="462280" cy="334010"/>
          </a:xfrm>
          <a:custGeom>
            <a:avLst/>
            <a:gdLst/>
            <a:ahLst/>
            <a:cxnLst/>
            <a:rect l="l" t="t" r="r" b="b"/>
            <a:pathLst>
              <a:path w="462279" h="334010">
                <a:moveTo>
                  <a:pt x="0" y="83438"/>
                </a:moveTo>
                <a:lnTo>
                  <a:pt x="294894" y="83438"/>
                </a:lnTo>
                <a:lnTo>
                  <a:pt x="294894" y="0"/>
                </a:lnTo>
                <a:lnTo>
                  <a:pt x="461772" y="166877"/>
                </a:lnTo>
                <a:lnTo>
                  <a:pt x="294894" y="333756"/>
                </a:lnTo>
                <a:lnTo>
                  <a:pt x="294894" y="250317"/>
                </a:lnTo>
                <a:lnTo>
                  <a:pt x="0" y="250317"/>
                </a:lnTo>
                <a:lnTo>
                  <a:pt x="0" y="8343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670808" y="3669029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Calibri"/>
                <a:cs typeface="Calibri"/>
              </a:rPr>
              <a:t>s</a:t>
            </a:r>
            <a:r>
              <a:rPr sz="1200" b="1" spc="-10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a</a:t>
            </a:r>
            <a:r>
              <a:rPr sz="1200" b="1" spc="-20" dirty="0">
                <a:latin typeface="Calibri"/>
                <a:cs typeface="Calibri"/>
              </a:rPr>
              <a:t>g</a:t>
            </a:r>
            <a:r>
              <a:rPr sz="1200" b="1" dirty="0"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7941691" y="3737229"/>
            <a:ext cx="332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push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05686"/>
            <a:ext cx="1750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push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66644" y="2461260"/>
            <a:ext cx="6459220" cy="4245610"/>
            <a:chOff x="2866644" y="2461260"/>
            <a:chExt cx="6459220" cy="42456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6644" y="2461260"/>
              <a:ext cx="6458711" cy="42451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46704" y="2865120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79" h="334010">
                  <a:moveTo>
                    <a:pt x="294894" y="0"/>
                  </a:moveTo>
                  <a:lnTo>
                    <a:pt x="294894" y="83438"/>
                  </a:lnTo>
                  <a:lnTo>
                    <a:pt x="0" y="83438"/>
                  </a:lnTo>
                  <a:lnTo>
                    <a:pt x="0" y="250316"/>
                  </a:lnTo>
                  <a:lnTo>
                    <a:pt x="294894" y="250316"/>
                  </a:lnTo>
                  <a:lnTo>
                    <a:pt x="294894" y="333755"/>
                  </a:lnTo>
                  <a:lnTo>
                    <a:pt x="461772" y="166877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86482"/>
            <a:ext cx="6656071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GitHub</a:t>
            </a:r>
            <a:r>
              <a:rPr sz="2800" spc="-5" dirty="0">
                <a:latin typeface="Microsoft JhengHei Light"/>
                <a:cs typeface="Microsoft JhengHei Light"/>
              </a:rPr>
              <a:t>預設分支名稱已改為</a:t>
            </a:r>
            <a:r>
              <a:rPr sz="2950" spc="-85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main</a:t>
            </a:r>
            <a:endParaRPr sz="295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983992" y="2459735"/>
            <a:ext cx="6224270" cy="4079875"/>
            <a:chOff x="2983992" y="2459735"/>
            <a:chExt cx="6224270" cy="4079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3992" y="2459735"/>
              <a:ext cx="6224015" cy="407974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208020" y="3886199"/>
              <a:ext cx="4364990" cy="1367155"/>
            </a:xfrm>
            <a:custGeom>
              <a:avLst/>
              <a:gdLst/>
              <a:ahLst/>
              <a:cxnLst/>
              <a:rect l="l" t="t" r="r" b="b"/>
              <a:pathLst>
                <a:path w="4364990" h="1367154">
                  <a:moveTo>
                    <a:pt x="463296" y="166878"/>
                  </a:moveTo>
                  <a:lnTo>
                    <a:pt x="296418" y="0"/>
                  </a:lnTo>
                  <a:lnTo>
                    <a:pt x="296418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6418" y="250317"/>
                  </a:lnTo>
                  <a:lnTo>
                    <a:pt x="296418" y="333756"/>
                  </a:lnTo>
                  <a:lnTo>
                    <a:pt x="463296" y="166878"/>
                  </a:lnTo>
                  <a:close/>
                </a:path>
                <a:path w="4364990" h="1367154">
                  <a:moveTo>
                    <a:pt x="3651504" y="83439"/>
                  </a:moveTo>
                  <a:lnTo>
                    <a:pt x="3355086" y="83439"/>
                  </a:lnTo>
                  <a:lnTo>
                    <a:pt x="3355086" y="0"/>
                  </a:lnTo>
                  <a:lnTo>
                    <a:pt x="3188208" y="166878"/>
                  </a:lnTo>
                  <a:lnTo>
                    <a:pt x="3355086" y="333756"/>
                  </a:lnTo>
                  <a:lnTo>
                    <a:pt x="3355086" y="250317"/>
                  </a:lnTo>
                  <a:lnTo>
                    <a:pt x="3651504" y="250317"/>
                  </a:lnTo>
                  <a:lnTo>
                    <a:pt x="3651504" y="83439"/>
                  </a:lnTo>
                  <a:close/>
                </a:path>
                <a:path w="4364990" h="1367154">
                  <a:moveTo>
                    <a:pt x="4364736" y="1200150"/>
                  </a:moveTo>
                  <a:lnTo>
                    <a:pt x="4197858" y="1033272"/>
                  </a:lnTo>
                  <a:lnTo>
                    <a:pt x="4197858" y="1116711"/>
                  </a:lnTo>
                  <a:lnTo>
                    <a:pt x="3902964" y="1116711"/>
                  </a:lnTo>
                  <a:lnTo>
                    <a:pt x="3902964" y="1283589"/>
                  </a:lnTo>
                  <a:lnTo>
                    <a:pt x="4197858" y="1283589"/>
                  </a:lnTo>
                  <a:lnTo>
                    <a:pt x="4197858" y="1367028"/>
                  </a:lnTo>
                  <a:lnTo>
                    <a:pt x="4364736" y="120015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22</a:t>
            </a:fld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5686"/>
            <a:ext cx="33502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登</a:t>
            </a:r>
            <a:r>
              <a:rPr sz="2800" spc="-10" dirty="0">
                <a:latin typeface="Microsoft JhengHei Light"/>
                <a:cs typeface="Microsoft JhengHei Light"/>
              </a:rPr>
              <a:t>入GitHub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0379" y="2473451"/>
            <a:ext cx="6318885" cy="4136390"/>
            <a:chOff x="3040379" y="2473451"/>
            <a:chExt cx="6318885" cy="41363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0379" y="2473451"/>
              <a:ext cx="6318504" cy="41361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326379" y="4373879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79" h="334010">
                  <a:moveTo>
                    <a:pt x="294894" y="0"/>
                  </a:moveTo>
                  <a:lnTo>
                    <a:pt x="294894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2" y="166878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53411" y="1912620"/>
            <a:ext cx="3752215" cy="4177665"/>
            <a:chOff x="2153411" y="1912620"/>
            <a:chExt cx="3752215" cy="4177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53411" y="1912620"/>
              <a:ext cx="3752088" cy="417728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497579" y="5632704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79" h="334010">
                  <a:moveTo>
                    <a:pt x="294894" y="0"/>
                  </a:moveTo>
                  <a:lnTo>
                    <a:pt x="294894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2" y="166878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07498" y="2227051"/>
            <a:ext cx="2479058" cy="347758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6371844" y="3834384"/>
            <a:ext cx="462280" cy="334010"/>
          </a:xfrm>
          <a:custGeom>
            <a:avLst/>
            <a:gdLst/>
            <a:ahLst/>
            <a:cxnLst/>
            <a:rect l="l" t="t" r="r" b="b"/>
            <a:pathLst>
              <a:path w="462279" h="334010">
                <a:moveTo>
                  <a:pt x="294894" y="0"/>
                </a:moveTo>
                <a:lnTo>
                  <a:pt x="294894" y="83439"/>
                </a:lnTo>
                <a:lnTo>
                  <a:pt x="0" y="83439"/>
                </a:lnTo>
                <a:lnTo>
                  <a:pt x="0" y="250317"/>
                </a:lnTo>
                <a:lnTo>
                  <a:pt x="294894" y="250317"/>
                </a:lnTo>
                <a:lnTo>
                  <a:pt x="294894" y="333756"/>
                </a:lnTo>
                <a:lnTo>
                  <a:pt x="461772" y="166878"/>
                </a:lnTo>
                <a:lnTo>
                  <a:pt x="29489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98192" y="2380488"/>
            <a:ext cx="7364095" cy="4340860"/>
            <a:chOff x="2298192" y="2380488"/>
            <a:chExt cx="7364095" cy="4340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9840" y="2380488"/>
              <a:ext cx="7132319" cy="4340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98192" y="4931664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80" h="334010">
                  <a:moveTo>
                    <a:pt x="294894" y="0"/>
                  </a:moveTo>
                  <a:lnTo>
                    <a:pt x="294894" y="83438"/>
                  </a:lnTo>
                  <a:lnTo>
                    <a:pt x="0" y="83438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1" y="166878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01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完成遠端儲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r>
              <a:rPr sz="4000" b="0" dirty="0">
                <a:latin typeface="Microsoft JhengHei Light"/>
                <a:cs typeface="Microsoft JhengHei Light"/>
              </a:rPr>
              <a:t>同</a:t>
            </a:r>
            <a:r>
              <a:rPr sz="4000" b="0" spc="-5" dirty="0">
                <a:latin typeface="Microsoft JhengHei Light"/>
                <a:cs typeface="Microsoft JhengHei Light"/>
              </a:rPr>
              <a:t>步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16939" y="1805686"/>
            <a:ext cx="3274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重整遠端儲存庫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5351" y="2016251"/>
            <a:ext cx="7134225" cy="4340860"/>
            <a:chOff x="2435351" y="2016251"/>
            <a:chExt cx="7134225" cy="43408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51" y="2016251"/>
              <a:ext cx="7133843" cy="43403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001511" y="4142231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296417" y="0"/>
                  </a:moveTo>
                  <a:lnTo>
                    <a:pt x="296417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6417" y="250317"/>
                  </a:lnTo>
                  <a:lnTo>
                    <a:pt x="296417" y="333756"/>
                  </a:lnTo>
                  <a:lnTo>
                    <a:pt x="463296" y="166878"/>
                  </a:lnTo>
                  <a:lnTo>
                    <a:pt x="29641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6634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查看遠端儲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r>
              <a:rPr sz="4000" b="0" dirty="0">
                <a:latin typeface="Microsoft JhengHei Light"/>
                <a:cs typeface="Microsoft JhengHei Light"/>
              </a:rPr>
              <a:t>上</a:t>
            </a:r>
            <a:r>
              <a:rPr sz="4000" b="0" spc="-5" dirty="0">
                <a:latin typeface="Microsoft JhengHei Light"/>
                <a:cs typeface="Microsoft JhengHei Light"/>
              </a:rPr>
              <a:t>的交</a:t>
            </a:r>
            <a:r>
              <a:rPr sz="4000" b="0" dirty="0">
                <a:latin typeface="Microsoft JhengHei Light"/>
                <a:cs typeface="Microsoft JhengHei Light"/>
              </a:rPr>
              <a:t>付</a:t>
            </a:r>
            <a:r>
              <a:rPr sz="4000" b="0" spc="-5" dirty="0">
                <a:latin typeface="Microsoft JhengHei Light"/>
                <a:cs typeface="Microsoft JhengHei Light"/>
              </a:rPr>
              <a:t>歷程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23516" y="1751076"/>
            <a:ext cx="7745095" cy="4546600"/>
            <a:chOff x="2223516" y="1751076"/>
            <a:chExt cx="7745095" cy="4546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7836" y="1751076"/>
              <a:ext cx="7470647" cy="454609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223516" y="3584447"/>
              <a:ext cx="807720" cy="1414780"/>
            </a:xfrm>
            <a:custGeom>
              <a:avLst/>
              <a:gdLst/>
              <a:ahLst/>
              <a:cxnLst/>
              <a:rect l="l" t="t" r="r" b="b"/>
              <a:pathLst>
                <a:path w="807719" h="1414779">
                  <a:moveTo>
                    <a:pt x="461772" y="167640"/>
                  </a:moveTo>
                  <a:lnTo>
                    <a:pt x="294132" y="0"/>
                  </a:lnTo>
                  <a:lnTo>
                    <a:pt x="294132" y="83820"/>
                  </a:lnTo>
                  <a:lnTo>
                    <a:pt x="0" y="83820"/>
                  </a:lnTo>
                  <a:lnTo>
                    <a:pt x="0" y="251460"/>
                  </a:lnTo>
                  <a:lnTo>
                    <a:pt x="294132" y="251460"/>
                  </a:lnTo>
                  <a:lnTo>
                    <a:pt x="294132" y="335280"/>
                  </a:lnTo>
                  <a:lnTo>
                    <a:pt x="461772" y="167640"/>
                  </a:lnTo>
                  <a:close/>
                </a:path>
                <a:path w="807719" h="1414779">
                  <a:moveTo>
                    <a:pt x="807720" y="1247394"/>
                  </a:moveTo>
                  <a:lnTo>
                    <a:pt x="640842" y="1080516"/>
                  </a:lnTo>
                  <a:lnTo>
                    <a:pt x="640842" y="1163955"/>
                  </a:lnTo>
                  <a:lnTo>
                    <a:pt x="345948" y="1163955"/>
                  </a:lnTo>
                  <a:lnTo>
                    <a:pt x="345948" y="1330833"/>
                  </a:lnTo>
                  <a:lnTo>
                    <a:pt x="640842" y="1330833"/>
                  </a:lnTo>
                  <a:lnTo>
                    <a:pt x="640842" y="1414272"/>
                  </a:lnTo>
                  <a:lnTo>
                    <a:pt x="807720" y="1247394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66344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查看遠端儲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r>
              <a:rPr sz="4000" b="0" dirty="0">
                <a:latin typeface="Microsoft JhengHei Light"/>
                <a:cs typeface="Microsoft JhengHei Light"/>
              </a:rPr>
              <a:t>上</a:t>
            </a:r>
            <a:r>
              <a:rPr sz="4000" b="0" spc="-5" dirty="0">
                <a:latin typeface="Microsoft JhengHei Light"/>
                <a:cs typeface="Microsoft JhengHei Light"/>
              </a:rPr>
              <a:t>的交</a:t>
            </a:r>
            <a:r>
              <a:rPr sz="4000" b="0" dirty="0">
                <a:latin typeface="Microsoft JhengHei Light"/>
                <a:cs typeface="Microsoft JhengHei Light"/>
              </a:rPr>
              <a:t>付</a:t>
            </a:r>
            <a:r>
              <a:rPr sz="4000" b="0" spc="-5" dirty="0">
                <a:latin typeface="Microsoft JhengHei Light"/>
                <a:cs typeface="Microsoft JhengHei Light"/>
              </a:rPr>
              <a:t>歷程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30195" y="1647444"/>
            <a:ext cx="7660005" cy="5035550"/>
            <a:chOff x="2330195" y="1647444"/>
            <a:chExt cx="7660005" cy="5035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0195" y="1647444"/>
              <a:ext cx="7659624" cy="503508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39284" y="2430779"/>
              <a:ext cx="1097280" cy="462280"/>
            </a:xfrm>
            <a:custGeom>
              <a:avLst/>
              <a:gdLst/>
              <a:ahLst/>
              <a:cxnLst/>
              <a:rect l="l" t="t" r="r" b="b"/>
              <a:pathLst>
                <a:path w="1097279" h="462280">
                  <a:moveTo>
                    <a:pt x="333756" y="294894"/>
                  </a:moveTo>
                  <a:lnTo>
                    <a:pt x="250317" y="294894"/>
                  </a:lnTo>
                  <a:lnTo>
                    <a:pt x="250317" y="0"/>
                  </a:lnTo>
                  <a:lnTo>
                    <a:pt x="83439" y="0"/>
                  </a:lnTo>
                  <a:lnTo>
                    <a:pt x="83439" y="294894"/>
                  </a:lnTo>
                  <a:lnTo>
                    <a:pt x="0" y="294894"/>
                  </a:lnTo>
                  <a:lnTo>
                    <a:pt x="166878" y="461772"/>
                  </a:lnTo>
                  <a:lnTo>
                    <a:pt x="333756" y="294894"/>
                  </a:lnTo>
                  <a:close/>
                </a:path>
                <a:path w="1097279" h="462280">
                  <a:moveTo>
                    <a:pt x="1097280" y="294894"/>
                  </a:moveTo>
                  <a:lnTo>
                    <a:pt x="1013841" y="294894"/>
                  </a:lnTo>
                  <a:lnTo>
                    <a:pt x="1013841" y="0"/>
                  </a:lnTo>
                  <a:lnTo>
                    <a:pt x="846963" y="0"/>
                  </a:lnTo>
                  <a:lnTo>
                    <a:pt x="846963" y="294894"/>
                  </a:lnTo>
                  <a:lnTo>
                    <a:pt x="763524" y="294894"/>
                  </a:lnTo>
                  <a:lnTo>
                    <a:pt x="930402" y="461772"/>
                  </a:lnTo>
                  <a:lnTo>
                    <a:pt x="1097280" y="294894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01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完成遠端儲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r>
              <a:rPr sz="4000" b="0" dirty="0">
                <a:latin typeface="Microsoft JhengHei Light"/>
                <a:cs typeface="Microsoft JhengHei Light"/>
              </a:rPr>
              <a:t>同</a:t>
            </a:r>
            <a:r>
              <a:rPr sz="4000" b="0" spc="-5" dirty="0">
                <a:latin typeface="Microsoft JhengHei Light"/>
                <a:cs typeface="Microsoft JhengHei Light"/>
              </a:rPr>
              <a:t>步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6979" y="1383791"/>
            <a:ext cx="7271004" cy="40904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29</a:t>
            </a:fld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3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7001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遠端儲存</a:t>
            </a:r>
            <a:r>
              <a:rPr sz="4000" b="0" dirty="0">
                <a:latin typeface="Microsoft JhengHei Light"/>
                <a:cs typeface="Microsoft JhengHei Light"/>
              </a:rPr>
              <a:t>庫</a:t>
            </a:r>
            <a:r>
              <a:rPr sz="4000" b="0" spc="-15" dirty="0">
                <a:latin typeface="Microsoft JhengHei Light"/>
                <a:cs typeface="Microsoft JhengHei Light"/>
              </a:rPr>
              <a:t>(remote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5" dirty="0">
                <a:latin typeface="Microsoft JhengHei Light"/>
                <a:cs typeface="Microsoft JhengHei Light"/>
              </a:rPr>
              <a:t>repository)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71631"/>
            <a:ext cx="4043679" cy="30734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遠端儲存庫代管服務</a:t>
            </a:r>
            <a:endParaRPr sz="280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Microsoft JhengHei Light"/>
                <a:cs typeface="Microsoft JhengHei Light"/>
              </a:rPr>
              <a:t>GitHub</a:t>
            </a:r>
            <a:endParaRPr sz="2400">
              <a:latin typeface="Microsoft JhengHei Light"/>
              <a:cs typeface="Microsoft JhengHei Light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https://github.com/</a:t>
            </a:r>
            <a:endParaRPr sz="200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5" dirty="0">
                <a:latin typeface="Microsoft JhengHei Light"/>
                <a:cs typeface="Microsoft JhengHei Light"/>
              </a:rPr>
              <a:t>GitLab</a:t>
            </a:r>
            <a:endParaRPr sz="2400">
              <a:latin typeface="Microsoft JhengHei Light"/>
              <a:cs typeface="Microsoft JhengHei Light"/>
            </a:endParaRPr>
          </a:p>
          <a:p>
            <a:pPr marL="1155700" lvl="2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Microsoft JhengHei Light"/>
                <a:cs typeface="Microsoft JhengHei Light"/>
              </a:rPr>
              <a:t>https://about.gitlab.com/</a:t>
            </a:r>
            <a:endParaRPr sz="200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spc="-10" dirty="0">
                <a:latin typeface="Microsoft JhengHei Light"/>
                <a:cs typeface="Microsoft JhengHei Light"/>
              </a:rPr>
              <a:t>Bitbucket</a:t>
            </a:r>
            <a:endParaRPr sz="2400">
              <a:latin typeface="Microsoft JhengHei Light"/>
              <a:cs typeface="Microsoft JhengHei Light"/>
            </a:endParaRPr>
          </a:p>
          <a:p>
            <a:pPr marL="1155700" lvl="2" indent="-229235">
              <a:lnSpc>
                <a:spcPct val="100000"/>
              </a:lnSpc>
              <a:spcBef>
                <a:spcPts val="280"/>
              </a:spcBef>
              <a:buFont typeface="Arial MT"/>
              <a:buChar char="•"/>
              <a:tabLst>
                <a:tab pos="1155700" algn="l"/>
                <a:tab pos="1156335" algn="l"/>
              </a:tabLst>
            </a:pPr>
            <a:r>
              <a:rPr sz="2000" spc="-5" dirty="0">
                <a:latin typeface="Microsoft JhengHei Light"/>
                <a:cs typeface="Microsoft JhengHei Light"/>
              </a:rPr>
              <a:t>https://bitbucket.org/</a:t>
            </a:r>
            <a:endParaRPr sz="2000">
              <a:latin typeface="Microsoft JhengHei Light"/>
              <a:cs typeface="Microsoft JhengHei Light"/>
            </a:endParaRPr>
          </a:p>
          <a:p>
            <a:pPr marL="698500" lvl="1" indent="-229235">
              <a:lnSpc>
                <a:spcPct val="100000"/>
              </a:lnSpc>
              <a:spcBef>
                <a:spcPts val="20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….</a:t>
            </a:r>
            <a:endParaRPr sz="240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093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同步本地端</a:t>
            </a:r>
            <a:r>
              <a:rPr sz="4000" b="0" spc="-5" dirty="0">
                <a:latin typeface="Microsoft JhengHei Light"/>
                <a:cs typeface="Microsoft JhengHei Light"/>
              </a:rPr>
              <a:t>儲存庫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33880"/>
            <a:ext cx="104368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將</a:t>
            </a:r>
            <a:r>
              <a:rPr sz="2800" spc="5" dirty="0">
                <a:latin typeface="Microsoft JhengHei Light"/>
                <a:cs typeface="Microsoft JhengHei Light"/>
              </a:rPr>
              <a:t>遠端儲存庫</a:t>
            </a:r>
            <a:r>
              <a:rPr sz="2800" spc="-5" dirty="0">
                <a:latin typeface="Microsoft JhengHei Light"/>
                <a:cs typeface="Microsoft JhengHei Light"/>
              </a:rPr>
              <a:t>一個分支的交付歷</a:t>
            </a:r>
            <a:r>
              <a:rPr sz="2800" spc="-20" dirty="0">
                <a:latin typeface="Microsoft JhengHei Light"/>
                <a:cs typeface="Microsoft JhengHei Light"/>
              </a:rPr>
              <a:t>程</a:t>
            </a:r>
            <a:r>
              <a:rPr sz="2800" spc="5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複製</a:t>
            </a:r>
            <a:r>
              <a:rPr sz="2800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(clone)</a:t>
            </a:r>
            <a:r>
              <a:rPr sz="2800" spc="-5" dirty="0">
                <a:latin typeface="Microsoft JhengHei Light"/>
                <a:cs typeface="Microsoft JhengHei Light"/>
              </a:rPr>
              <a:t>到</a:t>
            </a:r>
            <a:r>
              <a:rPr sz="2800" dirty="0">
                <a:latin typeface="Microsoft JhengHei Light"/>
                <a:cs typeface="Microsoft JhengHei Light"/>
              </a:rPr>
              <a:t>本</a:t>
            </a:r>
            <a:r>
              <a:rPr sz="2800" spc="-5" dirty="0">
                <a:latin typeface="Microsoft JhengHei Light"/>
                <a:cs typeface="Microsoft JhengHei Light"/>
              </a:rPr>
              <a:t>地</a:t>
            </a:r>
            <a:r>
              <a:rPr sz="2800" dirty="0">
                <a:latin typeface="Microsoft JhengHei Light"/>
                <a:cs typeface="Microsoft JhengHei Light"/>
              </a:rPr>
              <a:t>端</a:t>
            </a:r>
            <a:r>
              <a:rPr sz="2800" spc="-5" dirty="0">
                <a:latin typeface="Microsoft JhengHei Light"/>
                <a:cs typeface="Microsoft JhengHei Light"/>
              </a:rPr>
              <a:t>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94211" y="6427114"/>
            <a:ext cx="180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88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1266" y="3013754"/>
            <a:ext cx="1002612" cy="891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929889" y="4090542"/>
            <a:ext cx="109601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25" dirty="0">
                <a:latin typeface="Calibri"/>
                <a:cs typeface="Calibri"/>
              </a:rPr>
              <a:t> 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03607" y="3019204"/>
            <a:ext cx="760647" cy="86850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65221" y="3798850"/>
            <a:ext cx="703824" cy="80498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521957" y="4093590"/>
            <a:ext cx="13201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56623" y="4809566"/>
            <a:ext cx="1517015" cy="452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35" algn="ctr">
              <a:lnSpc>
                <a:spcPts val="1675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遠端儲存庫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(Remote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88890" y="4090542"/>
            <a:ext cx="136842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728081" y="3000425"/>
            <a:ext cx="976630" cy="994410"/>
            <a:chOff x="4728081" y="3000425"/>
            <a:chExt cx="976630" cy="99441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8081" y="3000425"/>
              <a:ext cx="614503" cy="81975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41747" y="3029712"/>
              <a:ext cx="685800" cy="89458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7007" y="3099816"/>
              <a:ext cx="687324" cy="894587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956804" y="3267202"/>
            <a:ext cx="1102995" cy="2687320"/>
            <a:chOff x="7956804" y="3267202"/>
            <a:chExt cx="1102995" cy="2687320"/>
          </a:xfrm>
        </p:grpSpPr>
        <p:sp>
          <p:nvSpPr>
            <p:cNvPr id="17" name="object 17"/>
            <p:cNvSpPr/>
            <p:nvPr/>
          </p:nvSpPr>
          <p:spPr>
            <a:xfrm>
              <a:off x="8363712" y="3273552"/>
              <a:ext cx="0" cy="2674620"/>
            </a:xfrm>
            <a:custGeom>
              <a:avLst/>
              <a:gdLst/>
              <a:ahLst/>
              <a:cxnLst/>
              <a:rect l="l" t="t" r="r" b="b"/>
              <a:pathLst>
                <a:path h="2674620">
                  <a:moveTo>
                    <a:pt x="0" y="0"/>
                  </a:moveTo>
                  <a:lnTo>
                    <a:pt x="0" y="2674505"/>
                  </a:lnTo>
                </a:path>
              </a:pathLst>
            </a:custGeom>
            <a:ln w="12192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63154" y="3674745"/>
              <a:ext cx="1090295" cy="658495"/>
            </a:xfrm>
            <a:custGeom>
              <a:avLst/>
              <a:gdLst/>
              <a:ahLst/>
              <a:cxnLst/>
              <a:rect l="l" t="t" r="r" b="b"/>
              <a:pathLst>
                <a:path w="1090295" h="658495">
                  <a:moveTo>
                    <a:pt x="72009" y="0"/>
                  </a:moveTo>
                  <a:lnTo>
                    <a:pt x="0" y="150621"/>
                  </a:lnTo>
                  <a:lnTo>
                    <a:pt x="903604" y="582802"/>
                  </a:lnTo>
                  <a:lnTo>
                    <a:pt x="867664" y="658113"/>
                  </a:lnTo>
                  <a:lnTo>
                    <a:pt x="1090295" y="579500"/>
                  </a:lnTo>
                  <a:lnTo>
                    <a:pt x="1011681" y="356869"/>
                  </a:lnTo>
                  <a:lnTo>
                    <a:pt x="975614" y="432180"/>
                  </a:lnTo>
                  <a:lnTo>
                    <a:pt x="72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63154" y="3674745"/>
              <a:ext cx="1090295" cy="658495"/>
            </a:xfrm>
            <a:custGeom>
              <a:avLst/>
              <a:gdLst/>
              <a:ahLst/>
              <a:cxnLst/>
              <a:rect l="l" t="t" r="r" b="b"/>
              <a:pathLst>
                <a:path w="1090295" h="658495">
                  <a:moveTo>
                    <a:pt x="72009" y="0"/>
                  </a:moveTo>
                  <a:lnTo>
                    <a:pt x="975614" y="432180"/>
                  </a:lnTo>
                  <a:lnTo>
                    <a:pt x="1011681" y="356869"/>
                  </a:lnTo>
                  <a:lnTo>
                    <a:pt x="1090295" y="579500"/>
                  </a:lnTo>
                  <a:lnTo>
                    <a:pt x="867664" y="658113"/>
                  </a:lnTo>
                  <a:lnTo>
                    <a:pt x="903604" y="582802"/>
                  </a:lnTo>
                  <a:lnTo>
                    <a:pt x="0" y="150621"/>
                  </a:lnTo>
                  <a:lnTo>
                    <a:pt x="72009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8430894" y="3581527"/>
            <a:ext cx="332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push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6902" y="4870136"/>
            <a:ext cx="1002612" cy="892741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3065779" y="5947968"/>
            <a:ext cx="109283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39243" y="4876960"/>
            <a:ext cx="760647" cy="86850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657847" y="5951016"/>
            <a:ext cx="13201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724527" y="5947968"/>
            <a:ext cx="137160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5" dirty="0">
                <a:latin typeface="Calibri"/>
                <a:cs typeface="Calibri"/>
              </a:rPr>
              <a:t>(Stage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863717" y="4858181"/>
            <a:ext cx="976630" cy="992505"/>
            <a:chOff x="4863717" y="4858181"/>
            <a:chExt cx="976630" cy="99250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3717" y="4858181"/>
              <a:ext cx="614503" cy="81975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7384" y="4887468"/>
              <a:ext cx="687324" cy="89306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2644" y="4957572"/>
              <a:ext cx="687324" cy="893063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7997825" y="4755515"/>
            <a:ext cx="1042669" cy="734060"/>
          </a:xfrm>
          <a:custGeom>
            <a:avLst/>
            <a:gdLst/>
            <a:ahLst/>
            <a:cxnLst/>
            <a:rect l="l" t="t" r="r" b="b"/>
            <a:pathLst>
              <a:path w="1042670" h="734060">
                <a:moveTo>
                  <a:pt x="955928" y="0"/>
                </a:moveTo>
                <a:lnTo>
                  <a:pt x="99441" y="519430"/>
                </a:lnTo>
                <a:lnTo>
                  <a:pt x="56133" y="448056"/>
                </a:lnTo>
                <a:lnTo>
                  <a:pt x="0" y="677418"/>
                </a:lnTo>
                <a:lnTo>
                  <a:pt x="229361" y="733552"/>
                </a:lnTo>
                <a:lnTo>
                  <a:pt x="186054" y="662178"/>
                </a:lnTo>
                <a:lnTo>
                  <a:pt x="1042543" y="142621"/>
                </a:lnTo>
                <a:lnTo>
                  <a:pt x="95592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532621" y="5208523"/>
            <a:ext cx="368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1200" b="1" spc="5" dirty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200" b="1" spc="5" dirty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476500" y="4663440"/>
            <a:ext cx="5882640" cy="20955"/>
          </a:xfrm>
          <a:custGeom>
            <a:avLst/>
            <a:gdLst/>
            <a:ahLst/>
            <a:cxnLst/>
            <a:rect l="l" t="t" r="r" b="b"/>
            <a:pathLst>
              <a:path w="5882640" h="20954">
                <a:moveTo>
                  <a:pt x="0" y="20574"/>
                </a:moveTo>
                <a:lnTo>
                  <a:pt x="5882132" y="0"/>
                </a:lnTo>
              </a:path>
            </a:pathLst>
          </a:custGeom>
          <a:ln w="12192">
            <a:solidFill>
              <a:srgbClr val="4471C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894332" y="3503676"/>
            <a:ext cx="914400" cy="440690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marL="277495">
              <a:lnSpc>
                <a:spcPct val="100000"/>
              </a:lnSpc>
              <a:spcBef>
                <a:spcPts val="815"/>
              </a:spcBef>
            </a:pPr>
            <a:r>
              <a:rPr sz="1400" dirty="0">
                <a:solidFill>
                  <a:srgbClr val="FFFFFF"/>
                </a:solidFill>
                <a:latin typeface="PMingLiU-ExtB"/>
                <a:cs typeface="PMingLiU-ExtB"/>
              </a:rPr>
              <a:t>學校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921764" y="5175503"/>
            <a:ext cx="914400" cy="440690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25"/>
              </a:spcBef>
            </a:pPr>
            <a:r>
              <a:rPr sz="1400" dirty="0">
                <a:solidFill>
                  <a:srgbClr val="FFFFFF"/>
                </a:solidFill>
                <a:latin typeface="PMingLiU-ExtB"/>
                <a:cs typeface="PMingLiU-ExtB"/>
              </a:rPr>
              <a:t>家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40423" y="6402323"/>
            <a:ext cx="2057400" cy="370840"/>
          </a:xfrm>
          <a:custGeom>
            <a:avLst/>
            <a:gdLst/>
            <a:ahLst/>
            <a:cxnLst/>
            <a:rect l="l" t="t" r="r" b="b"/>
            <a:pathLst>
              <a:path w="2057400" h="370840">
                <a:moveTo>
                  <a:pt x="2057400" y="0"/>
                </a:moveTo>
                <a:lnTo>
                  <a:pt x="0" y="0"/>
                </a:lnTo>
                <a:lnTo>
                  <a:pt x="0" y="370331"/>
                </a:lnTo>
                <a:lnTo>
                  <a:pt x="2057400" y="370331"/>
                </a:lnTo>
                <a:lnTo>
                  <a:pt x="2057400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519798" y="6423456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PMingLiU-ExtB"/>
                <a:cs typeface="PMingLiU-ExtB"/>
              </a:rPr>
              <a:t>空的本地端儲存庫</a:t>
            </a:r>
            <a:endParaRPr sz="1800">
              <a:latin typeface="PMingLiU-ExtB"/>
              <a:cs typeface="PMingLiU-ExtB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093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同步本地端</a:t>
            </a:r>
            <a:r>
              <a:rPr sz="4000" b="0" spc="-5" dirty="0">
                <a:latin typeface="Microsoft JhengHei Light"/>
                <a:cs typeface="Microsoft JhengHei Light"/>
              </a:rPr>
              <a:t>儲存庫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05686"/>
            <a:ext cx="68554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開</a:t>
            </a:r>
            <a:r>
              <a:rPr sz="2800" spc="-10" dirty="0">
                <a:latin typeface="Microsoft JhengHei Light"/>
                <a:cs typeface="Microsoft JhengHei Light"/>
              </a:rPr>
              <a:t>啟</a:t>
            </a:r>
            <a:r>
              <a:rPr sz="2800" spc="-40" dirty="0">
                <a:latin typeface="Microsoft JhengHei Light"/>
                <a:cs typeface="Microsoft JhengHei Light"/>
              </a:rPr>
              <a:t>SourceTree，</a:t>
            </a:r>
            <a:r>
              <a:rPr sz="2800" spc="-5" dirty="0">
                <a:latin typeface="Microsoft JhengHei Light"/>
                <a:cs typeface="Microsoft JhengHei Light"/>
              </a:rPr>
              <a:t>建立遠端儲存庫副本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863595" y="2409444"/>
            <a:ext cx="6276340" cy="4124960"/>
            <a:chOff x="2863595" y="2409444"/>
            <a:chExt cx="6276340" cy="41249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63595" y="2409444"/>
              <a:ext cx="6275832" cy="412487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857243" y="2814828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296417" y="0"/>
                  </a:moveTo>
                  <a:lnTo>
                    <a:pt x="296417" y="83438"/>
                  </a:lnTo>
                  <a:lnTo>
                    <a:pt x="0" y="83438"/>
                  </a:lnTo>
                  <a:lnTo>
                    <a:pt x="0" y="250317"/>
                  </a:lnTo>
                  <a:lnTo>
                    <a:pt x="296417" y="250317"/>
                  </a:lnTo>
                  <a:lnTo>
                    <a:pt x="296417" y="333756"/>
                  </a:lnTo>
                  <a:lnTo>
                    <a:pt x="463295" y="166877"/>
                  </a:lnTo>
                  <a:lnTo>
                    <a:pt x="29641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093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同步本地端</a:t>
            </a:r>
            <a:r>
              <a:rPr sz="4000" b="0" spc="-5" dirty="0">
                <a:latin typeface="Microsoft JhengHei Light"/>
                <a:cs typeface="Microsoft JhengHei Light"/>
              </a:rPr>
              <a:t>儲存庫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5686"/>
            <a:ext cx="94462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設定遠端儲存庫網址與本地端工作</a:t>
            </a:r>
            <a:r>
              <a:rPr sz="2800" dirty="0">
                <a:latin typeface="Microsoft JhengHei Light"/>
                <a:cs typeface="Microsoft JhengHei Light"/>
              </a:rPr>
              <a:t>目錄</a:t>
            </a:r>
            <a:r>
              <a:rPr sz="2800" spc="-10" dirty="0">
                <a:latin typeface="Microsoft JhengHei Light"/>
                <a:cs typeface="Microsoft JhengHei Light"/>
              </a:rPr>
              <a:t>(working</a:t>
            </a:r>
            <a:r>
              <a:rPr sz="2800" spc="10" dirty="0">
                <a:latin typeface="Microsoft JhengHei Light"/>
                <a:cs typeface="Microsoft JhengHei Light"/>
              </a:rPr>
              <a:t> </a:t>
            </a:r>
            <a:r>
              <a:rPr sz="2800" spc="-15" dirty="0">
                <a:latin typeface="Microsoft JhengHei Light"/>
                <a:cs typeface="Microsoft JhengHei Light"/>
              </a:rPr>
              <a:t>tree)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45535" y="2645664"/>
            <a:ext cx="6263640" cy="4027804"/>
            <a:chOff x="3145535" y="2645664"/>
            <a:chExt cx="6263640" cy="40278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4219" y="2645664"/>
              <a:ext cx="6124956" cy="402745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45536" y="4123943"/>
              <a:ext cx="516890" cy="2188845"/>
            </a:xfrm>
            <a:custGeom>
              <a:avLst/>
              <a:gdLst/>
              <a:ahLst/>
              <a:cxnLst/>
              <a:rect l="l" t="t" r="r" b="b"/>
              <a:pathLst>
                <a:path w="516889" h="2188845">
                  <a:moveTo>
                    <a:pt x="463296" y="2021586"/>
                  </a:moveTo>
                  <a:lnTo>
                    <a:pt x="296418" y="1854708"/>
                  </a:lnTo>
                  <a:lnTo>
                    <a:pt x="296418" y="1938147"/>
                  </a:lnTo>
                  <a:lnTo>
                    <a:pt x="0" y="1938147"/>
                  </a:lnTo>
                  <a:lnTo>
                    <a:pt x="0" y="2105025"/>
                  </a:lnTo>
                  <a:lnTo>
                    <a:pt x="296418" y="2105025"/>
                  </a:lnTo>
                  <a:lnTo>
                    <a:pt x="296418" y="2188464"/>
                  </a:lnTo>
                  <a:lnTo>
                    <a:pt x="463296" y="2021586"/>
                  </a:lnTo>
                  <a:close/>
                </a:path>
                <a:path w="516889" h="2188845">
                  <a:moveTo>
                    <a:pt x="516636" y="584454"/>
                  </a:moveTo>
                  <a:lnTo>
                    <a:pt x="349758" y="417576"/>
                  </a:lnTo>
                  <a:lnTo>
                    <a:pt x="349758" y="501015"/>
                  </a:lnTo>
                  <a:lnTo>
                    <a:pt x="54864" y="501015"/>
                  </a:lnTo>
                  <a:lnTo>
                    <a:pt x="54864" y="667893"/>
                  </a:lnTo>
                  <a:lnTo>
                    <a:pt x="349758" y="667893"/>
                  </a:lnTo>
                  <a:lnTo>
                    <a:pt x="349758" y="751332"/>
                  </a:lnTo>
                  <a:lnTo>
                    <a:pt x="516636" y="584454"/>
                  </a:lnTo>
                  <a:close/>
                </a:path>
                <a:path w="516889" h="2188845">
                  <a:moveTo>
                    <a:pt x="516636" y="166878"/>
                  </a:moveTo>
                  <a:lnTo>
                    <a:pt x="349758" y="0"/>
                  </a:lnTo>
                  <a:lnTo>
                    <a:pt x="349758" y="83439"/>
                  </a:lnTo>
                  <a:lnTo>
                    <a:pt x="54864" y="83439"/>
                  </a:lnTo>
                  <a:lnTo>
                    <a:pt x="54864" y="250317"/>
                  </a:lnTo>
                  <a:lnTo>
                    <a:pt x="349758" y="250317"/>
                  </a:lnTo>
                  <a:lnTo>
                    <a:pt x="349758" y="333756"/>
                  </a:lnTo>
                  <a:lnTo>
                    <a:pt x="516636" y="166878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32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10967" y="1690116"/>
            <a:ext cx="7185659" cy="4504055"/>
            <a:chOff x="2410967" y="1690116"/>
            <a:chExt cx="7185659" cy="45040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4723" y="1690116"/>
              <a:ext cx="6851904" cy="45038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410968" y="1837943"/>
              <a:ext cx="1887220" cy="2673350"/>
            </a:xfrm>
            <a:custGeom>
              <a:avLst/>
              <a:gdLst/>
              <a:ahLst/>
              <a:cxnLst/>
              <a:rect l="l" t="t" r="r" b="b"/>
              <a:pathLst>
                <a:path w="1887220" h="2673350">
                  <a:moveTo>
                    <a:pt x="461772" y="166878"/>
                  </a:moveTo>
                  <a:lnTo>
                    <a:pt x="294894" y="0"/>
                  </a:lnTo>
                  <a:lnTo>
                    <a:pt x="294894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2" y="166878"/>
                  </a:lnTo>
                  <a:close/>
                </a:path>
                <a:path w="1887220" h="2673350">
                  <a:moveTo>
                    <a:pt x="583692" y="2506218"/>
                  </a:moveTo>
                  <a:lnTo>
                    <a:pt x="416814" y="2339340"/>
                  </a:lnTo>
                  <a:lnTo>
                    <a:pt x="416814" y="2422779"/>
                  </a:lnTo>
                  <a:lnTo>
                    <a:pt x="121920" y="2422779"/>
                  </a:lnTo>
                  <a:lnTo>
                    <a:pt x="121920" y="2589657"/>
                  </a:lnTo>
                  <a:lnTo>
                    <a:pt x="416814" y="2589657"/>
                  </a:lnTo>
                  <a:lnTo>
                    <a:pt x="416814" y="2673096"/>
                  </a:lnTo>
                  <a:lnTo>
                    <a:pt x="583692" y="2506218"/>
                  </a:lnTo>
                  <a:close/>
                </a:path>
                <a:path w="1887220" h="2673350">
                  <a:moveTo>
                    <a:pt x="1886712" y="1030986"/>
                  </a:moveTo>
                  <a:lnTo>
                    <a:pt x="1719834" y="864108"/>
                  </a:lnTo>
                  <a:lnTo>
                    <a:pt x="1719834" y="947547"/>
                  </a:lnTo>
                  <a:lnTo>
                    <a:pt x="1423416" y="947547"/>
                  </a:lnTo>
                  <a:lnTo>
                    <a:pt x="1423416" y="1114425"/>
                  </a:lnTo>
                  <a:lnTo>
                    <a:pt x="1719834" y="1114425"/>
                  </a:lnTo>
                  <a:lnTo>
                    <a:pt x="1719834" y="1197864"/>
                  </a:lnTo>
                  <a:lnTo>
                    <a:pt x="1886712" y="1030986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510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完成本地端</a:t>
            </a:r>
            <a:r>
              <a:rPr sz="4000" b="0" spc="-5" dirty="0">
                <a:latin typeface="Microsoft JhengHei Light"/>
                <a:cs typeface="Microsoft JhengHei Light"/>
              </a:rPr>
              <a:t>儲存</a:t>
            </a:r>
            <a:r>
              <a:rPr sz="4000" b="0" dirty="0">
                <a:latin typeface="Microsoft JhengHei Light"/>
                <a:cs typeface="Microsoft JhengHei Light"/>
              </a:rPr>
              <a:t>庫</a:t>
            </a:r>
            <a:r>
              <a:rPr sz="4000" b="0" spc="-5" dirty="0">
                <a:latin typeface="Microsoft JhengHei Light"/>
                <a:cs typeface="Microsoft JhengHei Light"/>
              </a:rPr>
              <a:t>同步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59546" y="2562928"/>
            <a:ext cx="6473190" cy="3865245"/>
            <a:chOff x="2859546" y="2562928"/>
            <a:chExt cx="6473190" cy="3865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59546" y="2562928"/>
              <a:ext cx="6472906" cy="386478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89776" y="2977895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166877" y="0"/>
                  </a:moveTo>
                  <a:lnTo>
                    <a:pt x="0" y="166877"/>
                  </a:lnTo>
                  <a:lnTo>
                    <a:pt x="166877" y="333755"/>
                  </a:lnTo>
                  <a:lnTo>
                    <a:pt x="166877" y="250316"/>
                  </a:lnTo>
                  <a:lnTo>
                    <a:pt x="463296" y="250316"/>
                  </a:lnTo>
                  <a:lnTo>
                    <a:pt x="463296" y="83438"/>
                  </a:lnTo>
                  <a:lnTo>
                    <a:pt x="166877" y="8343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51098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完成本地端</a:t>
            </a:r>
            <a:r>
              <a:rPr sz="4000" b="0" spc="-5" dirty="0">
                <a:latin typeface="Microsoft JhengHei Light"/>
                <a:cs typeface="Microsoft JhengHei Light"/>
              </a:rPr>
              <a:t>儲存</a:t>
            </a:r>
            <a:r>
              <a:rPr sz="4000" b="0" dirty="0">
                <a:latin typeface="Microsoft JhengHei Light"/>
                <a:cs typeface="Microsoft JhengHei Light"/>
              </a:rPr>
              <a:t>庫</a:t>
            </a:r>
            <a:r>
              <a:rPr sz="4000" b="0" spc="-5" dirty="0">
                <a:latin typeface="Microsoft JhengHei Light"/>
                <a:cs typeface="Microsoft JhengHei Light"/>
              </a:rPr>
              <a:t>同步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805686"/>
            <a:ext cx="6322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開啟檔案總管，檢視工作目錄內容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54223" y="3107434"/>
            <a:ext cx="7726680" cy="3691254"/>
            <a:chOff x="2554223" y="3107434"/>
            <a:chExt cx="7726680" cy="36912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4223" y="3107434"/>
              <a:ext cx="5495544" cy="369112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554223" y="4116324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80" h="334010">
                  <a:moveTo>
                    <a:pt x="294894" y="0"/>
                  </a:moveTo>
                  <a:lnTo>
                    <a:pt x="294894" y="83438"/>
                  </a:lnTo>
                  <a:lnTo>
                    <a:pt x="0" y="83438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1" y="166877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7608" y="3456432"/>
              <a:ext cx="4273295" cy="285597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15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小量改</a:t>
            </a:r>
            <a:r>
              <a:rPr sz="4000" b="0" spc="-5" dirty="0">
                <a:latin typeface="Microsoft JhengHei Light"/>
                <a:cs typeface="Microsoft JhengHei Light"/>
              </a:rPr>
              <a:t>進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-5" dirty="0">
                <a:latin typeface="Microsoft JhengHei Light"/>
                <a:cs typeface="Microsoft JhengHei Light"/>
              </a:rPr>
              <a:t>-</a:t>
            </a:r>
            <a:r>
              <a:rPr sz="4000" b="0" spc="-20" dirty="0">
                <a:latin typeface="Microsoft JhengHei Light"/>
                <a:cs typeface="Microsoft JhengHei Light"/>
              </a:rPr>
              <a:t> </a:t>
            </a:r>
            <a:r>
              <a:rPr sz="4000" b="0" dirty="0">
                <a:latin typeface="Microsoft JhengHei Light"/>
                <a:cs typeface="Microsoft JhengHei Light"/>
              </a:rPr>
              <a:t>修改內容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1786482"/>
            <a:ext cx="8608061" cy="474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修</a:t>
            </a:r>
            <a:r>
              <a:rPr sz="2800" spc="-10" dirty="0">
                <a:latin typeface="Microsoft JhengHei Light"/>
                <a:cs typeface="Microsoft JhengHei Light"/>
              </a:rPr>
              <a:t>改/</a:t>
            </a:r>
            <a:r>
              <a:rPr sz="2800" spc="-5" dirty="0">
                <a:latin typeface="Microsoft JhengHei Light"/>
                <a:cs typeface="Microsoft JhengHei Light"/>
              </a:rPr>
              <a:t>變工作目錄</a:t>
            </a:r>
            <a:r>
              <a:rPr sz="2800" spc="-10" dirty="0">
                <a:latin typeface="Microsoft JhengHei Light"/>
                <a:cs typeface="Microsoft JhengHei Light"/>
              </a:rPr>
              <a:t>(working</a:t>
            </a:r>
            <a:r>
              <a:rPr sz="2800" dirty="0">
                <a:latin typeface="Microsoft JhengHei Light"/>
                <a:cs typeface="Microsoft JhengHei Light"/>
              </a:rPr>
              <a:t> </a:t>
            </a:r>
            <a:r>
              <a:rPr sz="2800" spc="-15" dirty="0">
                <a:latin typeface="Microsoft JhengHei Light"/>
                <a:cs typeface="Microsoft JhengHei Light"/>
              </a:rPr>
              <a:t>tree)</a:t>
            </a:r>
            <a:r>
              <a:rPr sz="2800" spc="-5" dirty="0">
                <a:latin typeface="Microsoft JhengHei Light"/>
                <a:cs typeface="Microsoft JhengHei Light"/>
              </a:rPr>
              <a:t>中的</a:t>
            </a:r>
            <a:r>
              <a:rPr sz="2950" spc="-75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index.html</a:t>
            </a:r>
            <a:endParaRPr sz="2950" dirty="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57272" y="2371344"/>
            <a:ext cx="5285740" cy="647700"/>
          </a:xfrm>
          <a:prstGeom prst="rect">
            <a:avLst/>
          </a:prstGeom>
          <a:ln w="9144">
            <a:solidFill>
              <a:srgbClr val="A6A6A6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155"/>
              </a:spcBef>
            </a:pPr>
            <a:r>
              <a:rPr sz="1800" spc="-10" dirty="0">
                <a:latin typeface="Courier New"/>
                <a:cs typeface="Courier New"/>
              </a:rPr>
              <a:t>&lt;h1&gt;I</a:t>
            </a:r>
            <a:r>
              <a:rPr sz="1800" spc="-3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love</a:t>
            </a:r>
            <a:r>
              <a:rPr sz="1800" spc="-5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git.&lt;/h1&gt;</a:t>
            </a:r>
            <a:endParaRPr sz="1800">
              <a:latin typeface="Courier New"/>
              <a:cs typeface="Courier New"/>
            </a:endParaRPr>
          </a:p>
          <a:p>
            <a:pPr marL="92075">
              <a:lnSpc>
                <a:spcPct val="100000"/>
              </a:lnSpc>
            </a:pPr>
            <a:r>
              <a:rPr sz="1800" spc="-10" dirty="0">
                <a:latin typeface="Courier New"/>
                <a:cs typeface="Courier New"/>
              </a:rPr>
              <a:t>&lt;img</a:t>
            </a:r>
            <a:r>
              <a:rPr sz="1800" spc="-20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src="git-logo.png"</a:t>
            </a:r>
            <a:r>
              <a:rPr sz="1800" spc="-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height="100"&gt;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31007" y="2430779"/>
            <a:ext cx="6654165" cy="4122420"/>
            <a:chOff x="2731007" y="2430779"/>
            <a:chExt cx="6654165" cy="41224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15055" y="2430779"/>
              <a:ext cx="6269736" cy="412182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31008" y="3197351"/>
              <a:ext cx="5252085" cy="1786255"/>
            </a:xfrm>
            <a:custGeom>
              <a:avLst/>
              <a:gdLst/>
              <a:ahLst/>
              <a:cxnLst/>
              <a:rect l="l" t="t" r="r" b="b"/>
              <a:pathLst>
                <a:path w="5252084" h="1786254">
                  <a:moveTo>
                    <a:pt x="461772" y="296418"/>
                  </a:moveTo>
                  <a:lnTo>
                    <a:pt x="294894" y="129540"/>
                  </a:lnTo>
                  <a:lnTo>
                    <a:pt x="294894" y="212979"/>
                  </a:lnTo>
                  <a:lnTo>
                    <a:pt x="0" y="212979"/>
                  </a:lnTo>
                  <a:lnTo>
                    <a:pt x="0" y="379869"/>
                  </a:lnTo>
                  <a:lnTo>
                    <a:pt x="294894" y="379869"/>
                  </a:lnTo>
                  <a:lnTo>
                    <a:pt x="294894" y="463296"/>
                  </a:lnTo>
                  <a:lnTo>
                    <a:pt x="461772" y="296418"/>
                  </a:lnTo>
                  <a:close/>
                </a:path>
                <a:path w="5252084" h="1786254">
                  <a:moveTo>
                    <a:pt x="1751076" y="1619250"/>
                  </a:moveTo>
                  <a:lnTo>
                    <a:pt x="1584198" y="1452372"/>
                  </a:lnTo>
                  <a:lnTo>
                    <a:pt x="1584198" y="1535811"/>
                  </a:lnTo>
                  <a:lnTo>
                    <a:pt x="1287780" y="1535811"/>
                  </a:lnTo>
                  <a:lnTo>
                    <a:pt x="1287780" y="1702689"/>
                  </a:lnTo>
                  <a:lnTo>
                    <a:pt x="1584198" y="1702689"/>
                  </a:lnTo>
                  <a:lnTo>
                    <a:pt x="1584198" y="1786128"/>
                  </a:lnTo>
                  <a:lnTo>
                    <a:pt x="1751076" y="1619250"/>
                  </a:lnTo>
                  <a:close/>
                </a:path>
                <a:path w="5252084" h="1786254">
                  <a:moveTo>
                    <a:pt x="5251704" y="295656"/>
                  </a:moveTo>
                  <a:lnTo>
                    <a:pt x="5167884" y="295656"/>
                  </a:lnTo>
                  <a:lnTo>
                    <a:pt x="5167884" y="0"/>
                  </a:lnTo>
                  <a:lnTo>
                    <a:pt x="5000244" y="0"/>
                  </a:lnTo>
                  <a:lnTo>
                    <a:pt x="5000244" y="295656"/>
                  </a:lnTo>
                  <a:lnTo>
                    <a:pt x="4916424" y="295656"/>
                  </a:lnTo>
                  <a:lnTo>
                    <a:pt x="5084064" y="463296"/>
                  </a:lnTo>
                  <a:lnTo>
                    <a:pt x="5251704" y="295656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15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小量改</a:t>
            </a:r>
            <a:r>
              <a:rPr sz="4000" b="0" spc="-5" dirty="0">
                <a:latin typeface="Microsoft JhengHei Light"/>
                <a:cs typeface="Microsoft JhengHei Light"/>
              </a:rPr>
              <a:t>進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-5" dirty="0">
                <a:latin typeface="Microsoft JhengHei Light"/>
                <a:cs typeface="Microsoft JhengHei Light"/>
              </a:rPr>
              <a:t>-</a:t>
            </a:r>
            <a:r>
              <a:rPr sz="4000" b="0" spc="-20" dirty="0">
                <a:latin typeface="Microsoft JhengHei Light"/>
                <a:cs typeface="Microsoft JhengHei Light"/>
              </a:rPr>
              <a:t> </a:t>
            </a:r>
            <a:r>
              <a:rPr sz="4000" b="0" dirty="0">
                <a:latin typeface="Microsoft JhengHei Light"/>
                <a:cs typeface="Microsoft JhengHei Light"/>
              </a:rPr>
              <a:t>修改內容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30454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查看檔案狀態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17664" y="4002023"/>
            <a:ext cx="1793875" cy="276225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361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85"/>
              </a:spcBef>
            </a:pPr>
            <a:r>
              <a:rPr sz="1200" spc="-5" dirty="0">
                <a:latin typeface="PMingLiU-ExtB"/>
                <a:cs typeface="PMingLiU-ExtB"/>
              </a:rPr>
              <a:t>顯示與前版的差異</a:t>
            </a:r>
            <a:r>
              <a:rPr sz="1200" spc="-10" dirty="0">
                <a:latin typeface="Calibri"/>
                <a:cs typeface="Calibri"/>
              </a:rPr>
              <a:t>(</a:t>
            </a:r>
            <a:r>
              <a:rPr sz="1200" spc="5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0" dirty="0">
                <a:latin typeface="Calibri"/>
                <a:cs typeface="Calibri"/>
              </a:rPr>
              <a:t>f</a:t>
            </a:r>
            <a:r>
              <a:rPr sz="1200" spc="15" dirty="0">
                <a:latin typeface="Calibri"/>
                <a:cs typeface="Calibri"/>
              </a:rPr>
              <a:t>f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1988" y="2546604"/>
            <a:ext cx="6198235" cy="4074795"/>
            <a:chOff x="2951988" y="2546604"/>
            <a:chExt cx="6198235" cy="40747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1988" y="2546604"/>
              <a:ext cx="6198108" cy="407464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978908" y="3579876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166877" y="0"/>
                  </a:moveTo>
                  <a:lnTo>
                    <a:pt x="0" y="166878"/>
                  </a:lnTo>
                  <a:lnTo>
                    <a:pt x="166877" y="333756"/>
                  </a:lnTo>
                  <a:lnTo>
                    <a:pt x="166877" y="250317"/>
                  </a:lnTo>
                  <a:lnTo>
                    <a:pt x="463295" y="250317"/>
                  </a:lnTo>
                  <a:lnTo>
                    <a:pt x="463295" y="83438"/>
                  </a:lnTo>
                  <a:lnTo>
                    <a:pt x="166877" y="8343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15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小量改</a:t>
            </a:r>
            <a:r>
              <a:rPr sz="4000" b="0" spc="-5" dirty="0">
                <a:latin typeface="Microsoft JhengHei Light"/>
                <a:cs typeface="Microsoft JhengHei Light"/>
              </a:rPr>
              <a:t>進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-5" dirty="0">
                <a:latin typeface="Microsoft JhengHei Light"/>
                <a:cs typeface="Microsoft JhengHei Light"/>
              </a:rPr>
              <a:t>-</a:t>
            </a:r>
            <a:r>
              <a:rPr sz="4000" b="0" spc="-20" dirty="0">
                <a:latin typeface="Microsoft JhengHei Light"/>
                <a:cs typeface="Microsoft JhengHei Light"/>
              </a:rPr>
              <a:t> </a:t>
            </a:r>
            <a:r>
              <a:rPr sz="4000" b="0" dirty="0">
                <a:latin typeface="Microsoft JhengHei Light"/>
                <a:cs typeface="Microsoft JhengHei Light"/>
              </a:rPr>
              <a:t>修改內容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37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40619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30" dirty="0">
                <a:latin typeface="Microsoft JhengHei Light"/>
                <a:cs typeface="Microsoft JhengHei Light"/>
              </a:rPr>
              <a:t>Stage</a:t>
            </a:r>
            <a:r>
              <a:rPr sz="2800" spc="-5" dirty="0">
                <a:latin typeface="Microsoft JhengHei Light"/>
                <a:cs typeface="Microsoft JhengHei Light"/>
              </a:rPr>
              <a:t>修改</a:t>
            </a:r>
            <a:r>
              <a:rPr sz="2800" spc="-10" dirty="0">
                <a:latin typeface="Microsoft JhengHei Light"/>
                <a:cs typeface="Microsoft JhengHei Light"/>
              </a:rPr>
              <a:t>/</a:t>
            </a:r>
            <a:r>
              <a:rPr sz="2800" spc="-5" dirty="0">
                <a:latin typeface="Microsoft JhengHei Light"/>
                <a:cs typeface="Microsoft JhengHei Light"/>
              </a:rPr>
              <a:t>變更的檔案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58311" y="2500883"/>
            <a:ext cx="5875020" cy="3918585"/>
            <a:chOff x="3258311" y="2500883"/>
            <a:chExt cx="5875020" cy="39185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8311" y="2500883"/>
              <a:ext cx="5875020" cy="386154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329684" y="5687567"/>
              <a:ext cx="4114800" cy="731520"/>
            </a:xfrm>
            <a:custGeom>
              <a:avLst/>
              <a:gdLst/>
              <a:ahLst/>
              <a:cxnLst/>
              <a:rect l="l" t="t" r="r" b="b"/>
              <a:pathLst>
                <a:path w="4114800" h="731520">
                  <a:moveTo>
                    <a:pt x="463296" y="166878"/>
                  </a:moveTo>
                  <a:lnTo>
                    <a:pt x="296418" y="0"/>
                  </a:lnTo>
                  <a:lnTo>
                    <a:pt x="296418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6418" y="250317"/>
                  </a:lnTo>
                  <a:lnTo>
                    <a:pt x="296418" y="333756"/>
                  </a:lnTo>
                  <a:lnTo>
                    <a:pt x="463296" y="166878"/>
                  </a:lnTo>
                  <a:close/>
                </a:path>
                <a:path w="4114800" h="731520">
                  <a:moveTo>
                    <a:pt x="4114800" y="564642"/>
                  </a:moveTo>
                  <a:lnTo>
                    <a:pt x="3947922" y="397764"/>
                  </a:lnTo>
                  <a:lnTo>
                    <a:pt x="3947922" y="481203"/>
                  </a:lnTo>
                  <a:lnTo>
                    <a:pt x="3653028" y="481203"/>
                  </a:lnTo>
                  <a:lnTo>
                    <a:pt x="3653028" y="648081"/>
                  </a:lnTo>
                  <a:lnTo>
                    <a:pt x="3947922" y="648081"/>
                  </a:lnTo>
                  <a:lnTo>
                    <a:pt x="3947922" y="731520"/>
                  </a:lnTo>
                  <a:lnTo>
                    <a:pt x="4114800" y="564642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15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小量改</a:t>
            </a:r>
            <a:r>
              <a:rPr sz="4000" b="0" spc="-5" dirty="0">
                <a:latin typeface="Microsoft JhengHei Light"/>
                <a:cs typeface="Microsoft JhengHei Light"/>
              </a:rPr>
              <a:t>進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-5" dirty="0">
                <a:latin typeface="Microsoft JhengHei Light"/>
                <a:cs typeface="Microsoft JhengHei Light"/>
              </a:rPr>
              <a:t>-</a:t>
            </a:r>
            <a:r>
              <a:rPr sz="4000" b="0" spc="-20" dirty="0">
                <a:latin typeface="Microsoft JhengHei Light"/>
                <a:cs typeface="Microsoft JhengHei Light"/>
              </a:rPr>
              <a:t> </a:t>
            </a:r>
            <a:r>
              <a:rPr sz="4000" b="0" dirty="0">
                <a:latin typeface="Microsoft JhengHei Light"/>
                <a:cs typeface="Microsoft JhengHei Light"/>
              </a:rPr>
              <a:t>修改內容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38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39598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交付修</a:t>
            </a:r>
            <a:r>
              <a:rPr sz="2800" spc="-10" dirty="0">
                <a:latin typeface="Microsoft JhengHei Light"/>
                <a:cs typeface="Microsoft JhengHei Light"/>
              </a:rPr>
              <a:t>改/</a:t>
            </a:r>
            <a:r>
              <a:rPr sz="2800" spc="-5" dirty="0">
                <a:latin typeface="Microsoft JhengHei Light"/>
                <a:cs typeface="Microsoft JhengHei Light"/>
              </a:rPr>
              <a:t>變更的檔案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51760" y="2354579"/>
            <a:ext cx="6657340" cy="4147820"/>
            <a:chOff x="2651760" y="2354579"/>
            <a:chExt cx="6657340" cy="41478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99232" y="2354579"/>
              <a:ext cx="6309360" cy="414770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51760" y="2965703"/>
              <a:ext cx="2784475" cy="797560"/>
            </a:xfrm>
            <a:custGeom>
              <a:avLst/>
              <a:gdLst/>
              <a:ahLst/>
              <a:cxnLst/>
              <a:rect l="l" t="t" r="r" b="b"/>
              <a:pathLst>
                <a:path w="2784475" h="797560">
                  <a:moveTo>
                    <a:pt x="463296" y="630174"/>
                  </a:moveTo>
                  <a:lnTo>
                    <a:pt x="296418" y="463296"/>
                  </a:lnTo>
                  <a:lnTo>
                    <a:pt x="296418" y="546735"/>
                  </a:lnTo>
                  <a:lnTo>
                    <a:pt x="0" y="546735"/>
                  </a:lnTo>
                  <a:lnTo>
                    <a:pt x="0" y="713613"/>
                  </a:lnTo>
                  <a:lnTo>
                    <a:pt x="296418" y="713613"/>
                  </a:lnTo>
                  <a:lnTo>
                    <a:pt x="296418" y="797052"/>
                  </a:lnTo>
                  <a:lnTo>
                    <a:pt x="463296" y="630174"/>
                  </a:lnTo>
                  <a:close/>
                </a:path>
                <a:path w="2784475" h="797560">
                  <a:moveTo>
                    <a:pt x="2276856" y="630174"/>
                  </a:moveTo>
                  <a:lnTo>
                    <a:pt x="2109978" y="463296"/>
                  </a:lnTo>
                  <a:lnTo>
                    <a:pt x="2109978" y="546735"/>
                  </a:lnTo>
                  <a:lnTo>
                    <a:pt x="1813560" y="546735"/>
                  </a:lnTo>
                  <a:lnTo>
                    <a:pt x="1813560" y="713613"/>
                  </a:lnTo>
                  <a:lnTo>
                    <a:pt x="2109978" y="713613"/>
                  </a:lnTo>
                  <a:lnTo>
                    <a:pt x="2109978" y="797052"/>
                  </a:lnTo>
                  <a:lnTo>
                    <a:pt x="2276856" y="630174"/>
                  </a:lnTo>
                  <a:close/>
                </a:path>
                <a:path w="2784475" h="797560">
                  <a:moveTo>
                    <a:pt x="2784348" y="296418"/>
                  </a:moveTo>
                  <a:lnTo>
                    <a:pt x="2700909" y="296418"/>
                  </a:lnTo>
                  <a:lnTo>
                    <a:pt x="2700909" y="0"/>
                  </a:lnTo>
                  <a:lnTo>
                    <a:pt x="2534031" y="0"/>
                  </a:lnTo>
                  <a:lnTo>
                    <a:pt x="2534031" y="296418"/>
                  </a:lnTo>
                  <a:lnTo>
                    <a:pt x="2450592" y="296418"/>
                  </a:lnTo>
                  <a:lnTo>
                    <a:pt x="2617470" y="463296"/>
                  </a:lnTo>
                  <a:lnTo>
                    <a:pt x="2784348" y="296418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46151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小量改</a:t>
            </a:r>
            <a:r>
              <a:rPr sz="4000" b="0" spc="-5" dirty="0">
                <a:latin typeface="Microsoft JhengHei Light"/>
                <a:cs typeface="Microsoft JhengHei Light"/>
              </a:rPr>
              <a:t>進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-5" dirty="0">
                <a:latin typeface="Microsoft JhengHei Light"/>
                <a:cs typeface="Microsoft JhengHei Light"/>
              </a:rPr>
              <a:t>-</a:t>
            </a:r>
            <a:r>
              <a:rPr sz="4000" b="0" spc="-20" dirty="0">
                <a:latin typeface="Microsoft JhengHei Light"/>
                <a:cs typeface="Microsoft JhengHei Light"/>
              </a:rPr>
              <a:t> </a:t>
            </a:r>
            <a:r>
              <a:rPr sz="4000" b="0" dirty="0">
                <a:latin typeface="Microsoft JhengHei Light"/>
                <a:cs typeface="Microsoft JhengHei Light"/>
              </a:rPr>
              <a:t>修改內容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39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28168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檢視交付歷程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70015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遠端儲存</a:t>
            </a:r>
            <a:r>
              <a:rPr sz="4000" b="0" dirty="0">
                <a:latin typeface="Microsoft JhengHei Light"/>
                <a:cs typeface="Microsoft JhengHei Light"/>
              </a:rPr>
              <a:t>庫</a:t>
            </a:r>
            <a:r>
              <a:rPr sz="4000" b="0" spc="-15" dirty="0">
                <a:latin typeface="Microsoft JhengHei Light"/>
                <a:cs typeface="Microsoft JhengHei Light"/>
              </a:rPr>
              <a:t>(remote</a:t>
            </a:r>
            <a:r>
              <a:rPr sz="4000" b="0" spc="-65" dirty="0">
                <a:latin typeface="Microsoft JhengHei Light"/>
                <a:cs typeface="Microsoft JhengHei Light"/>
              </a:rPr>
              <a:t> </a:t>
            </a:r>
            <a:r>
              <a:rPr sz="4000" b="0" spc="5" dirty="0">
                <a:latin typeface="Microsoft JhengHei Light"/>
                <a:cs typeface="Microsoft JhengHei Light"/>
              </a:rPr>
              <a:t>repository)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773152"/>
            <a:ext cx="7388861" cy="156464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遠端儲存庫為一個簡化版(</a:t>
            </a:r>
            <a:r>
              <a:rPr sz="2400" spc="-40" dirty="0">
                <a:latin typeface="Microsoft JhengHei Light"/>
                <a:cs typeface="Microsoft JhengHei Light"/>
              </a:rPr>
              <a:t>b</a:t>
            </a:r>
            <a:r>
              <a:rPr sz="2400" spc="-5" dirty="0">
                <a:latin typeface="Microsoft JhengHei Light"/>
                <a:cs typeface="Microsoft JhengHei Light"/>
              </a:rPr>
              <a:t>a</a:t>
            </a:r>
            <a:r>
              <a:rPr sz="2400" spc="-40" dirty="0">
                <a:latin typeface="Microsoft JhengHei Light"/>
                <a:cs typeface="Microsoft JhengHei Light"/>
              </a:rPr>
              <a:t>r</a:t>
            </a:r>
            <a:r>
              <a:rPr sz="2400" spc="-5" dirty="0">
                <a:latin typeface="Microsoft JhengHei Light"/>
                <a:cs typeface="Microsoft JhengHei Light"/>
              </a:rPr>
              <a:t>e</a:t>
            </a:r>
            <a:r>
              <a:rPr sz="2400" spc="-10" dirty="0">
                <a:latin typeface="Microsoft JhengHei Light"/>
                <a:cs typeface="Microsoft JhengHei Light"/>
              </a:rPr>
              <a:t>)</a:t>
            </a:r>
            <a:r>
              <a:rPr sz="2400" dirty="0">
                <a:latin typeface="Microsoft JhengHei Light"/>
                <a:cs typeface="Microsoft JhengHei Light"/>
              </a:rPr>
              <a:t>的儲存庫</a:t>
            </a:r>
          </a:p>
          <a:p>
            <a:pPr marL="698500" lvl="1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不與使用者互動</a:t>
            </a: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沒有</a:t>
            </a:r>
            <a:r>
              <a:rPr sz="2000" spc="-5" dirty="0">
                <a:latin typeface="Microsoft JhengHei Light"/>
                <a:cs typeface="Microsoft JhengHei Light"/>
              </a:rPr>
              <a:t>working</a:t>
            </a:r>
            <a:r>
              <a:rPr sz="2000" spc="-50" dirty="0">
                <a:latin typeface="Microsoft JhengHei Light"/>
                <a:cs typeface="Microsoft JhengHei Light"/>
              </a:rPr>
              <a:t> </a:t>
            </a:r>
            <a:r>
              <a:rPr sz="2000" spc="-10" dirty="0">
                <a:latin typeface="Microsoft JhengHei Light"/>
                <a:cs typeface="Microsoft JhengHei Light"/>
              </a:rPr>
              <a:t>tree</a:t>
            </a:r>
            <a:r>
              <a:rPr sz="2000" dirty="0">
                <a:latin typeface="Microsoft JhengHei Light"/>
                <a:cs typeface="Microsoft JhengHei Light"/>
              </a:rPr>
              <a:t>與</a:t>
            </a:r>
            <a:r>
              <a:rPr sz="2000" spc="-5" dirty="0">
                <a:latin typeface="Microsoft JhengHei Light"/>
                <a:cs typeface="Microsoft JhengHei Light"/>
              </a:rPr>
              <a:t>stage</a:t>
            </a:r>
            <a:r>
              <a:rPr sz="2000" spc="-65" dirty="0">
                <a:latin typeface="Microsoft JhengHei Light"/>
                <a:cs typeface="Microsoft JhengHei Light"/>
              </a:rPr>
              <a:t> </a:t>
            </a:r>
            <a:r>
              <a:rPr sz="2000" spc="-10" dirty="0">
                <a:latin typeface="Microsoft JhengHei Light"/>
                <a:cs typeface="Microsoft JhengHei Light"/>
              </a:rPr>
              <a:t>area</a:t>
            </a:r>
            <a:endParaRPr sz="2000" dirty="0">
              <a:latin typeface="Microsoft JhengHei Light"/>
              <a:cs typeface="Microsoft JhengHei Light"/>
            </a:endParaRPr>
          </a:p>
          <a:p>
            <a:pPr marL="241300" indent="-229235">
              <a:lnSpc>
                <a:spcPct val="100000"/>
              </a:lnSpc>
              <a:spcBef>
                <a:spcPts val="70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依照慣例，遠端儲存庫的</a:t>
            </a:r>
            <a:r>
              <a:rPr sz="2400" spc="10" dirty="0">
                <a:latin typeface="Microsoft JhengHei Light"/>
                <a:cs typeface="Microsoft JhengHei Light"/>
              </a:rPr>
              <a:t>名稱</a:t>
            </a:r>
            <a:r>
              <a:rPr sz="2400" dirty="0">
                <a:latin typeface="Microsoft JhengHei Light"/>
                <a:cs typeface="Microsoft JhengHei Light"/>
              </a:rPr>
              <a:t>都以</a:t>
            </a:r>
            <a:r>
              <a:rPr sz="2400" spc="10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.</a:t>
            </a:r>
            <a:r>
              <a:rPr sz="2400" spc="5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g</a:t>
            </a:r>
            <a:r>
              <a:rPr sz="2400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it</a:t>
            </a:r>
            <a:r>
              <a:rPr sz="2400" dirty="0">
                <a:latin typeface="Microsoft JhengHei Light"/>
                <a:cs typeface="Microsoft JhengHei Light"/>
              </a:rPr>
              <a:t>做為後綴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9857" y="3750002"/>
            <a:ext cx="703824" cy="80360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50716" y="4763515"/>
            <a:ext cx="4681220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785"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遠端端儲存庫</a:t>
            </a:r>
            <a:endParaRPr sz="1400">
              <a:latin typeface="PMingLiU-ExtB"/>
              <a:cs typeface="PMingLiU-ExtB"/>
            </a:endParaRPr>
          </a:p>
          <a:p>
            <a:pPr marR="57150"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(Remote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4471C4"/>
                </a:solidFill>
                <a:latin typeface="Calibri"/>
                <a:cs typeface="Calibri"/>
              </a:rPr>
              <a:t>https://github.com/&lt;username&gt;/&lt;repo-name&gt;</a:t>
            </a:r>
            <a:r>
              <a:rPr sz="1800" spc="-5" dirty="0">
                <a:solidFill>
                  <a:srgbClr val="EC7C30"/>
                </a:solidFill>
                <a:latin typeface="Calibri"/>
                <a:cs typeface="Calibri"/>
              </a:rPr>
              <a:t>.git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3407" y="2604516"/>
            <a:ext cx="5962015" cy="3919854"/>
            <a:chOff x="2883407" y="2604516"/>
            <a:chExt cx="5962015" cy="39198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3407" y="2604516"/>
              <a:ext cx="5961888" cy="391938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346704" y="2915411"/>
              <a:ext cx="3980815" cy="2376170"/>
            </a:xfrm>
            <a:custGeom>
              <a:avLst/>
              <a:gdLst/>
              <a:ahLst/>
              <a:cxnLst/>
              <a:rect l="l" t="t" r="r" b="b"/>
              <a:pathLst>
                <a:path w="3980815" h="2376170">
                  <a:moveTo>
                    <a:pt x="461772" y="166878"/>
                  </a:moveTo>
                  <a:lnTo>
                    <a:pt x="294894" y="0"/>
                  </a:lnTo>
                  <a:lnTo>
                    <a:pt x="294894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4894" y="250317"/>
                  </a:lnTo>
                  <a:lnTo>
                    <a:pt x="294894" y="333756"/>
                  </a:lnTo>
                  <a:lnTo>
                    <a:pt x="461772" y="166878"/>
                  </a:lnTo>
                  <a:close/>
                </a:path>
                <a:path w="3980815" h="2376170">
                  <a:moveTo>
                    <a:pt x="3980688" y="2209038"/>
                  </a:moveTo>
                  <a:lnTo>
                    <a:pt x="3813810" y="2042160"/>
                  </a:lnTo>
                  <a:lnTo>
                    <a:pt x="3813810" y="2125599"/>
                  </a:lnTo>
                  <a:lnTo>
                    <a:pt x="3517392" y="2125599"/>
                  </a:lnTo>
                  <a:lnTo>
                    <a:pt x="3517392" y="2292477"/>
                  </a:lnTo>
                  <a:lnTo>
                    <a:pt x="3813810" y="2292477"/>
                  </a:lnTo>
                  <a:lnTo>
                    <a:pt x="3813810" y="2375916"/>
                  </a:lnTo>
                  <a:lnTo>
                    <a:pt x="3980688" y="2209038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6703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透</a:t>
            </a:r>
            <a:r>
              <a:rPr sz="2800" spc="-10" dirty="0">
                <a:latin typeface="Microsoft JhengHei Light"/>
                <a:cs typeface="Microsoft JhengHei Light"/>
              </a:rPr>
              <a:t>過</a:t>
            </a:r>
            <a:r>
              <a:rPr sz="2800" dirty="0">
                <a:solidFill>
                  <a:srgbClr val="4471C4"/>
                </a:solidFill>
                <a:latin typeface="Microsoft JhengHei Light"/>
                <a:cs typeface="Microsoft JhengHei Light"/>
              </a:rPr>
              <a:t>push</a:t>
            </a:r>
            <a:r>
              <a:rPr sz="2800" spc="-5" dirty="0">
                <a:latin typeface="Microsoft JhengHei Light"/>
                <a:cs typeface="Microsoft JhengHei Light"/>
              </a:rPr>
              <a:t>將新的交付同步至遠端儲存庫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1467" y="2372867"/>
            <a:ext cx="6682740" cy="4192270"/>
            <a:chOff x="2601467" y="2372867"/>
            <a:chExt cx="6682740" cy="4192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07791" y="2372867"/>
              <a:ext cx="6376415" cy="419184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01468" y="2912363"/>
              <a:ext cx="3114040" cy="882650"/>
            </a:xfrm>
            <a:custGeom>
              <a:avLst/>
              <a:gdLst/>
              <a:ahLst/>
              <a:cxnLst/>
              <a:rect l="l" t="t" r="r" b="b"/>
              <a:pathLst>
                <a:path w="3114040" h="882650">
                  <a:moveTo>
                    <a:pt x="461772" y="715518"/>
                  </a:moveTo>
                  <a:lnTo>
                    <a:pt x="294894" y="548640"/>
                  </a:lnTo>
                  <a:lnTo>
                    <a:pt x="294894" y="632079"/>
                  </a:lnTo>
                  <a:lnTo>
                    <a:pt x="0" y="632079"/>
                  </a:lnTo>
                  <a:lnTo>
                    <a:pt x="0" y="798957"/>
                  </a:lnTo>
                  <a:lnTo>
                    <a:pt x="294894" y="798957"/>
                  </a:lnTo>
                  <a:lnTo>
                    <a:pt x="294894" y="882396"/>
                  </a:lnTo>
                  <a:lnTo>
                    <a:pt x="461772" y="715518"/>
                  </a:lnTo>
                  <a:close/>
                </a:path>
                <a:path w="3114040" h="882650">
                  <a:moveTo>
                    <a:pt x="3113532" y="294894"/>
                  </a:moveTo>
                  <a:lnTo>
                    <a:pt x="3030093" y="294894"/>
                  </a:lnTo>
                  <a:lnTo>
                    <a:pt x="3030093" y="0"/>
                  </a:lnTo>
                  <a:lnTo>
                    <a:pt x="2863215" y="0"/>
                  </a:lnTo>
                  <a:lnTo>
                    <a:pt x="2863215" y="294894"/>
                  </a:lnTo>
                  <a:lnTo>
                    <a:pt x="2779776" y="294894"/>
                  </a:lnTo>
                  <a:lnTo>
                    <a:pt x="2946654" y="461772"/>
                  </a:lnTo>
                  <a:lnTo>
                    <a:pt x="3113532" y="294894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1805686"/>
            <a:ext cx="41122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完成遠端儲存庫同步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03576" y="2511551"/>
            <a:ext cx="6593205" cy="4074160"/>
            <a:chOff x="2703576" y="2511551"/>
            <a:chExt cx="6593205" cy="40741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03576" y="2511551"/>
              <a:ext cx="6592824" cy="407365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9988" y="4160519"/>
              <a:ext cx="1315720" cy="875030"/>
            </a:xfrm>
            <a:custGeom>
              <a:avLst/>
              <a:gdLst/>
              <a:ahLst/>
              <a:cxnLst/>
              <a:rect l="l" t="t" r="r" b="b"/>
              <a:pathLst>
                <a:path w="1315720" h="875029">
                  <a:moveTo>
                    <a:pt x="463296" y="624459"/>
                  </a:moveTo>
                  <a:lnTo>
                    <a:pt x="166878" y="624459"/>
                  </a:lnTo>
                  <a:lnTo>
                    <a:pt x="166878" y="541020"/>
                  </a:lnTo>
                  <a:lnTo>
                    <a:pt x="0" y="707898"/>
                  </a:lnTo>
                  <a:lnTo>
                    <a:pt x="166878" y="874776"/>
                  </a:lnTo>
                  <a:lnTo>
                    <a:pt x="166878" y="791337"/>
                  </a:lnTo>
                  <a:lnTo>
                    <a:pt x="463296" y="791337"/>
                  </a:lnTo>
                  <a:lnTo>
                    <a:pt x="463296" y="624459"/>
                  </a:lnTo>
                  <a:close/>
                </a:path>
                <a:path w="1315720" h="875029">
                  <a:moveTo>
                    <a:pt x="1315212" y="83439"/>
                  </a:moveTo>
                  <a:lnTo>
                    <a:pt x="1018794" y="83439"/>
                  </a:lnTo>
                  <a:lnTo>
                    <a:pt x="1018794" y="0"/>
                  </a:lnTo>
                  <a:lnTo>
                    <a:pt x="851916" y="166878"/>
                  </a:lnTo>
                  <a:lnTo>
                    <a:pt x="1018794" y="333756"/>
                  </a:lnTo>
                  <a:lnTo>
                    <a:pt x="1018794" y="250317"/>
                  </a:lnTo>
                  <a:lnTo>
                    <a:pt x="1315212" y="250317"/>
                  </a:lnTo>
                  <a:lnTo>
                    <a:pt x="1315212" y="83439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42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805686"/>
            <a:ext cx="3274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Microsoft JhengHei Light"/>
                <a:cs typeface="Microsoft JhengHei Light"/>
              </a:rPr>
              <a:t>檢視遠端儲存庫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210" y="1911902"/>
            <a:ext cx="1002612" cy="891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63088" y="2988056"/>
            <a:ext cx="1092835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6551" y="1917352"/>
            <a:ext cx="760647" cy="8685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8165" y="2696998"/>
            <a:ext cx="703824" cy="8049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5155" y="2991104"/>
            <a:ext cx="1320165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9821" y="3707384"/>
            <a:ext cx="151701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遠端儲存庫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(Remote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1834" y="2988056"/>
            <a:ext cx="1368425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61025" y="1898573"/>
            <a:ext cx="976630" cy="994410"/>
            <a:chOff x="4661025" y="1898573"/>
            <a:chExt cx="976630" cy="9944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1025" y="1898573"/>
              <a:ext cx="614503" cy="8197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1" y="1927859"/>
              <a:ext cx="687324" cy="894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9951" y="1997963"/>
              <a:ext cx="687324" cy="89458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13369" y="2165350"/>
            <a:ext cx="1097915" cy="2687320"/>
            <a:chOff x="7913369" y="2165350"/>
            <a:chExt cx="1097915" cy="2687320"/>
          </a:xfrm>
        </p:grpSpPr>
        <p:sp>
          <p:nvSpPr>
            <p:cNvPr id="14" name="object 14"/>
            <p:cNvSpPr/>
            <p:nvPr/>
          </p:nvSpPr>
          <p:spPr>
            <a:xfrm>
              <a:off x="8296655" y="2171700"/>
              <a:ext cx="0" cy="2674620"/>
            </a:xfrm>
            <a:custGeom>
              <a:avLst/>
              <a:gdLst/>
              <a:ahLst/>
              <a:cxnLst/>
              <a:rect l="l" t="t" r="r" b="b"/>
              <a:pathLst>
                <a:path h="2674620">
                  <a:moveTo>
                    <a:pt x="0" y="0"/>
                  </a:moveTo>
                  <a:lnTo>
                    <a:pt x="0" y="2674493"/>
                  </a:lnTo>
                </a:path>
              </a:pathLst>
            </a:custGeom>
            <a:ln w="12192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19719" y="2396363"/>
              <a:ext cx="1085215" cy="668020"/>
            </a:xfrm>
            <a:custGeom>
              <a:avLst/>
              <a:gdLst/>
              <a:ahLst/>
              <a:cxnLst/>
              <a:rect l="l" t="t" r="r" b="b"/>
              <a:pathLst>
                <a:path w="1085215" h="668019">
                  <a:moveTo>
                    <a:pt x="223520" y="0"/>
                  </a:moveTo>
                  <a:lnTo>
                    <a:pt x="0" y="75819"/>
                  </a:lnTo>
                  <a:lnTo>
                    <a:pt x="75819" y="299338"/>
                  </a:lnTo>
                  <a:lnTo>
                    <a:pt x="112775" y="224536"/>
                  </a:lnTo>
                  <a:lnTo>
                    <a:pt x="1011047" y="667765"/>
                  </a:lnTo>
                  <a:lnTo>
                    <a:pt x="1084960" y="518160"/>
                  </a:lnTo>
                  <a:lnTo>
                    <a:pt x="186562" y="74802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19719" y="2396363"/>
              <a:ext cx="1085215" cy="668020"/>
            </a:xfrm>
            <a:custGeom>
              <a:avLst/>
              <a:gdLst/>
              <a:ahLst/>
              <a:cxnLst/>
              <a:rect l="l" t="t" r="r" b="b"/>
              <a:pathLst>
                <a:path w="1085215" h="668019">
                  <a:moveTo>
                    <a:pt x="1011047" y="667765"/>
                  </a:moveTo>
                  <a:lnTo>
                    <a:pt x="112775" y="224536"/>
                  </a:lnTo>
                  <a:lnTo>
                    <a:pt x="75819" y="299338"/>
                  </a:lnTo>
                  <a:lnTo>
                    <a:pt x="0" y="75819"/>
                  </a:lnTo>
                  <a:lnTo>
                    <a:pt x="223520" y="0"/>
                  </a:lnTo>
                  <a:lnTo>
                    <a:pt x="186562" y="74802"/>
                  </a:lnTo>
                  <a:lnTo>
                    <a:pt x="1084960" y="518160"/>
                  </a:lnTo>
                  <a:lnTo>
                    <a:pt x="1011047" y="6677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465566" y="2357373"/>
            <a:ext cx="368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EC7C30"/>
                </a:solidFill>
                <a:latin typeface="Calibri"/>
                <a:cs typeface="Calibri"/>
              </a:rPr>
              <a:t>c</a:t>
            </a:r>
            <a:r>
              <a:rPr sz="1200" b="1" spc="5" dirty="0">
                <a:solidFill>
                  <a:srgbClr val="EC7C30"/>
                </a:solidFill>
                <a:latin typeface="Calibri"/>
                <a:cs typeface="Calibri"/>
              </a:rPr>
              <a:t>l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o</a:t>
            </a:r>
            <a:r>
              <a:rPr sz="1200" b="1" spc="5" dirty="0">
                <a:solidFill>
                  <a:srgbClr val="EC7C30"/>
                </a:solidFill>
                <a:latin typeface="Calibri"/>
                <a:cs typeface="Calibri"/>
              </a:rPr>
              <a:t>n</a:t>
            </a:r>
            <a:r>
              <a:rPr sz="1200" b="1" dirty="0">
                <a:solidFill>
                  <a:srgbClr val="EC7C30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9846" y="3768134"/>
            <a:ext cx="1002612" cy="8914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98977" y="4845558"/>
            <a:ext cx="109283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588" y="3773584"/>
            <a:ext cx="759355" cy="86850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591045" y="4848605"/>
            <a:ext cx="13201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57725" y="4845558"/>
            <a:ext cx="136842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96775" y="3756260"/>
            <a:ext cx="976630" cy="993140"/>
            <a:chOff x="4796775" y="3756260"/>
            <a:chExt cx="976630" cy="99314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6775" y="3756260"/>
              <a:ext cx="615869" cy="8183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328" y="3784092"/>
              <a:ext cx="687324" cy="894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5588" y="3854196"/>
              <a:ext cx="687324" cy="894588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7774431" y="3722878"/>
            <a:ext cx="983615" cy="803275"/>
          </a:xfrm>
          <a:custGeom>
            <a:avLst/>
            <a:gdLst/>
            <a:ahLst/>
            <a:cxnLst/>
            <a:rect l="l" t="t" r="r" b="b"/>
            <a:pathLst>
              <a:path w="983615" h="803275">
                <a:moveTo>
                  <a:pt x="0" y="669544"/>
                </a:moveTo>
                <a:lnTo>
                  <a:pt x="799973" y="66675"/>
                </a:lnTo>
                <a:lnTo>
                  <a:pt x="749681" y="0"/>
                </a:lnTo>
                <a:lnTo>
                  <a:pt x="983488" y="32893"/>
                </a:lnTo>
                <a:lnTo>
                  <a:pt x="950722" y="266700"/>
                </a:lnTo>
                <a:lnTo>
                  <a:pt x="900429" y="200025"/>
                </a:lnTo>
                <a:lnTo>
                  <a:pt x="100457" y="802894"/>
                </a:lnTo>
                <a:lnTo>
                  <a:pt x="0" y="6695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65566" y="4106036"/>
            <a:ext cx="332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push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403348" y="2366645"/>
            <a:ext cx="6765290" cy="1221740"/>
            <a:chOff x="2403348" y="2366645"/>
            <a:chExt cx="6765290" cy="1221740"/>
          </a:xfrm>
        </p:grpSpPr>
        <p:sp>
          <p:nvSpPr>
            <p:cNvPr id="30" name="object 30"/>
            <p:cNvSpPr/>
            <p:nvPr/>
          </p:nvSpPr>
          <p:spPr>
            <a:xfrm>
              <a:off x="2409444" y="3561588"/>
              <a:ext cx="5882640" cy="20955"/>
            </a:xfrm>
            <a:custGeom>
              <a:avLst/>
              <a:gdLst/>
              <a:ahLst/>
              <a:cxnLst/>
              <a:rect l="l" t="t" r="r" b="b"/>
              <a:pathLst>
                <a:path w="5882640" h="20954">
                  <a:moveTo>
                    <a:pt x="0" y="20574"/>
                  </a:moveTo>
                  <a:lnTo>
                    <a:pt x="5882132" y="0"/>
                  </a:lnTo>
                </a:path>
              </a:pathLst>
            </a:custGeom>
            <a:ln w="12192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30513" y="2366645"/>
              <a:ext cx="237998" cy="237998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827276" y="2400300"/>
            <a:ext cx="914400" cy="441959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825"/>
              </a:spcBef>
            </a:pPr>
            <a:r>
              <a:rPr sz="1400" dirty="0">
                <a:solidFill>
                  <a:srgbClr val="FFFFFF"/>
                </a:solidFill>
                <a:latin typeface="PMingLiU-ExtB"/>
                <a:cs typeface="PMingLiU-ExtB"/>
              </a:rPr>
              <a:t>學校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43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854707" y="4073652"/>
            <a:ext cx="914400" cy="440690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400" spc="5" dirty="0">
                <a:solidFill>
                  <a:srgbClr val="FFFFFF"/>
                </a:solidFill>
                <a:latin typeface="PMingLiU-ExtB"/>
                <a:cs typeface="PMingLiU-ExtB"/>
              </a:rPr>
              <a:t>家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5975603" y="1461516"/>
            <a:ext cx="2275840" cy="36893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b="0" dirty="0">
                <a:solidFill>
                  <a:srgbClr val="FFFFFF"/>
                </a:solidFill>
                <a:latin typeface="PMingLiU-ExtB"/>
                <a:cs typeface="PMingLiU-ExtB"/>
              </a:rPr>
              <a:t>非空的本地端儲存庫</a:t>
            </a:r>
            <a:endParaRPr sz="1800">
              <a:latin typeface="PMingLiU-ExtB"/>
              <a:cs typeface="PMingLiU-ExtB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4210" y="1911902"/>
            <a:ext cx="1002612" cy="891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863088" y="2988056"/>
            <a:ext cx="1092835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36551" y="1917352"/>
            <a:ext cx="760647" cy="8685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98165" y="2696998"/>
            <a:ext cx="703824" cy="8049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55155" y="2991104"/>
            <a:ext cx="1320165" cy="4483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9821" y="3707384"/>
            <a:ext cx="151701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遠端儲存庫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(Remote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21834" y="2988056"/>
            <a:ext cx="1368425" cy="4514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5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661025" y="1898573"/>
            <a:ext cx="976630" cy="994410"/>
            <a:chOff x="4661025" y="1898573"/>
            <a:chExt cx="976630" cy="99441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1025" y="1898573"/>
              <a:ext cx="614503" cy="8197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4691" y="1927859"/>
              <a:ext cx="687324" cy="89458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9951" y="1997963"/>
              <a:ext cx="687324" cy="89458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913369" y="2165350"/>
            <a:ext cx="1097915" cy="2687320"/>
            <a:chOff x="7913369" y="2165350"/>
            <a:chExt cx="1097915" cy="2687320"/>
          </a:xfrm>
        </p:grpSpPr>
        <p:sp>
          <p:nvSpPr>
            <p:cNvPr id="14" name="object 14"/>
            <p:cNvSpPr/>
            <p:nvPr/>
          </p:nvSpPr>
          <p:spPr>
            <a:xfrm>
              <a:off x="8296655" y="2171700"/>
              <a:ext cx="0" cy="2674620"/>
            </a:xfrm>
            <a:custGeom>
              <a:avLst/>
              <a:gdLst/>
              <a:ahLst/>
              <a:cxnLst/>
              <a:rect l="l" t="t" r="r" b="b"/>
              <a:pathLst>
                <a:path h="2674620">
                  <a:moveTo>
                    <a:pt x="0" y="0"/>
                  </a:moveTo>
                  <a:lnTo>
                    <a:pt x="0" y="2674493"/>
                  </a:lnTo>
                </a:path>
              </a:pathLst>
            </a:custGeom>
            <a:ln w="12192">
              <a:solidFill>
                <a:srgbClr val="4471C4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19719" y="2396363"/>
              <a:ext cx="1085215" cy="668020"/>
            </a:xfrm>
            <a:custGeom>
              <a:avLst/>
              <a:gdLst/>
              <a:ahLst/>
              <a:cxnLst/>
              <a:rect l="l" t="t" r="r" b="b"/>
              <a:pathLst>
                <a:path w="1085215" h="668019">
                  <a:moveTo>
                    <a:pt x="223520" y="0"/>
                  </a:moveTo>
                  <a:lnTo>
                    <a:pt x="0" y="75819"/>
                  </a:lnTo>
                  <a:lnTo>
                    <a:pt x="75819" y="299338"/>
                  </a:lnTo>
                  <a:lnTo>
                    <a:pt x="112775" y="224536"/>
                  </a:lnTo>
                  <a:lnTo>
                    <a:pt x="1011047" y="667765"/>
                  </a:lnTo>
                  <a:lnTo>
                    <a:pt x="1084960" y="518160"/>
                  </a:lnTo>
                  <a:lnTo>
                    <a:pt x="186562" y="74802"/>
                  </a:lnTo>
                  <a:lnTo>
                    <a:pt x="22352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19719" y="2396363"/>
              <a:ext cx="1085215" cy="668020"/>
            </a:xfrm>
            <a:custGeom>
              <a:avLst/>
              <a:gdLst/>
              <a:ahLst/>
              <a:cxnLst/>
              <a:rect l="l" t="t" r="r" b="b"/>
              <a:pathLst>
                <a:path w="1085215" h="668019">
                  <a:moveTo>
                    <a:pt x="1011047" y="667765"/>
                  </a:moveTo>
                  <a:lnTo>
                    <a:pt x="112775" y="224536"/>
                  </a:lnTo>
                  <a:lnTo>
                    <a:pt x="75819" y="299338"/>
                  </a:lnTo>
                  <a:lnTo>
                    <a:pt x="0" y="75819"/>
                  </a:lnTo>
                  <a:lnTo>
                    <a:pt x="223520" y="0"/>
                  </a:lnTo>
                  <a:lnTo>
                    <a:pt x="186562" y="74802"/>
                  </a:lnTo>
                  <a:lnTo>
                    <a:pt x="1084960" y="518160"/>
                  </a:lnTo>
                  <a:lnTo>
                    <a:pt x="1011047" y="667765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515604" y="2339162"/>
            <a:ext cx="3422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EC7C30"/>
                </a:solidFill>
                <a:latin typeface="Calibri"/>
                <a:cs typeface="Calibri"/>
              </a:rPr>
              <a:t>pu</a:t>
            </a:r>
            <a:r>
              <a:rPr sz="1600" b="1" spc="-5" dirty="0">
                <a:solidFill>
                  <a:srgbClr val="EC7C30"/>
                </a:solidFill>
                <a:latin typeface="Calibri"/>
                <a:cs typeface="Calibri"/>
              </a:rPr>
              <a:t>ll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89846" y="3768134"/>
            <a:ext cx="1002612" cy="8914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998977" y="4845558"/>
            <a:ext cx="109283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工作樹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(Working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Tree)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73588" y="3773584"/>
            <a:ext cx="759355" cy="868502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591045" y="4848605"/>
            <a:ext cx="1320165" cy="448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0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本地端儲存庫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60"/>
              </a:lnSpc>
            </a:pPr>
            <a:r>
              <a:rPr sz="1400" spc="-10" dirty="0">
                <a:latin typeface="Calibri"/>
                <a:cs typeface="Calibri"/>
              </a:rPr>
              <a:t>(Local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Repository)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57725" y="4845558"/>
            <a:ext cx="1368425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75"/>
              </a:lnSpc>
              <a:spcBef>
                <a:spcPts val="100"/>
              </a:spcBef>
            </a:pPr>
            <a:r>
              <a:rPr sz="1400" dirty="0">
                <a:latin typeface="PMingLiU-ExtB"/>
                <a:cs typeface="PMingLiU-ExtB"/>
              </a:rPr>
              <a:t>待交付區域</a:t>
            </a:r>
            <a:endParaRPr sz="1400">
              <a:latin typeface="PMingLiU-ExtB"/>
              <a:cs typeface="PMingLiU-ExtB"/>
            </a:endParaRPr>
          </a:p>
          <a:p>
            <a:pPr algn="ctr">
              <a:lnSpc>
                <a:spcPts val="1675"/>
              </a:lnSpc>
            </a:pPr>
            <a:r>
              <a:rPr sz="1400" spc="-10" dirty="0">
                <a:latin typeface="Calibri"/>
                <a:cs typeface="Calibri"/>
              </a:rPr>
              <a:t>(Stage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Area/Index)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796775" y="3756260"/>
            <a:ext cx="976630" cy="993140"/>
            <a:chOff x="4796775" y="3756260"/>
            <a:chExt cx="976630" cy="993140"/>
          </a:xfrm>
        </p:grpSpPr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96775" y="3756260"/>
              <a:ext cx="615869" cy="8183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0328" y="3784092"/>
              <a:ext cx="687324" cy="89458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85588" y="3854196"/>
              <a:ext cx="687324" cy="894588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7774431" y="3722878"/>
            <a:ext cx="983615" cy="803275"/>
          </a:xfrm>
          <a:custGeom>
            <a:avLst/>
            <a:gdLst/>
            <a:ahLst/>
            <a:cxnLst/>
            <a:rect l="l" t="t" r="r" b="b"/>
            <a:pathLst>
              <a:path w="983615" h="803275">
                <a:moveTo>
                  <a:pt x="0" y="669544"/>
                </a:moveTo>
                <a:lnTo>
                  <a:pt x="799973" y="66675"/>
                </a:lnTo>
                <a:lnTo>
                  <a:pt x="749681" y="0"/>
                </a:lnTo>
                <a:lnTo>
                  <a:pt x="983488" y="32893"/>
                </a:lnTo>
                <a:lnTo>
                  <a:pt x="950722" y="266700"/>
                </a:lnTo>
                <a:lnTo>
                  <a:pt x="900429" y="200025"/>
                </a:lnTo>
                <a:lnTo>
                  <a:pt x="100457" y="802894"/>
                </a:lnTo>
                <a:lnTo>
                  <a:pt x="0" y="66954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465566" y="4106036"/>
            <a:ext cx="332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Calibri"/>
                <a:cs typeface="Calibri"/>
              </a:rPr>
              <a:t>push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409444" y="3561588"/>
            <a:ext cx="5882640" cy="20955"/>
          </a:xfrm>
          <a:custGeom>
            <a:avLst/>
            <a:gdLst/>
            <a:ahLst/>
            <a:cxnLst/>
            <a:rect l="l" t="t" r="r" b="b"/>
            <a:pathLst>
              <a:path w="5882640" h="20954">
                <a:moveTo>
                  <a:pt x="0" y="20574"/>
                </a:moveTo>
                <a:lnTo>
                  <a:pt x="5882132" y="0"/>
                </a:lnTo>
              </a:path>
            </a:pathLst>
          </a:custGeom>
          <a:ln w="12192">
            <a:solidFill>
              <a:srgbClr val="4471C4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27276" y="2400300"/>
            <a:ext cx="914400" cy="441959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278130">
              <a:lnSpc>
                <a:spcPct val="100000"/>
              </a:lnSpc>
              <a:spcBef>
                <a:spcPts val="825"/>
              </a:spcBef>
            </a:pPr>
            <a:r>
              <a:rPr sz="1400" dirty="0">
                <a:solidFill>
                  <a:srgbClr val="FFFFFF"/>
                </a:solidFill>
                <a:latin typeface="PMingLiU-ExtB"/>
                <a:cs typeface="PMingLiU-ExtB"/>
              </a:rPr>
              <a:t>學校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44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854707" y="4073652"/>
            <a:ext cx="914400" cy="440690"/>
          </a:xfrm>
          <a:prstGeom prst="rect">
            <a:avLst/>
          </a:prstGeom>
          <a:solidFill>
            <a:srgbClr val="5B9BD4"/>
          </a:solidFill>
          <a:ln w="12191">
            <a:solidFill>
              <a:srgbClr val="41709C"/>
            </a:solidFill>
          </a:ln>
        </p:spPr>
        <p:txBody>
          <a:bodyPr vert="horz" wrap="square" lIns="0" tIns="1035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15"/>
              </a:spcBef>
            </a:pPr>
            <a:r>
              <a:rPr sz="1400" spc="5" dirty="0">
                <a:solidFill>
                  <a:srgbClr val="FFFFFF"/>
                </a:solidFill>
                <a:latin typeface="PMingLiU-ExtB"/>
                <a:cs typeface="PMingLiU-ExtB"/>
              </a:rPr>
              <a:t>家</a:t>
            </a:r>
            <a:endParaRPr sz="1400">
              <a:latin typeface="PMingLiU-ExtB"/>
              <a:cs typeface="PMingLiU-ExtB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5975603" y="1461516"/>
            <a:ext cx="2275840" cy="368935"/>
          </a:xfrm>
          <a:prstGeom prst="rect">
            <a:avLst/>
          </a:prstGeom>
          <a:solidFill>
            <a:srgbClr val="6FAC46"/>
          </a:solidFill>
        </p:spPr>
        <p:txBody>
          <a:bodyPr vert="horz" wrap="square" lIns="0" tIns="3175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50"/>
              </a:spcBef>
            </a:pPr>
            <a:r>
              <a:rPr sz="1800" b="0" dirty="0">
                <a:solidFill>
                  <a:srgbClr val="FFFFFF"/>
                </a:solidFill>
                <a:latin typeface="PMingLiU-ExtB"/>
                <a:cs typeface="PMingLiU-ExtB"/>
              </a:rPr>
              <a:t>非空的本地端儲存庫</a:t>
            </a:r>
            <a:endParaRPr sz="1800">
              <a:latin typeface="PMingLiU-ExtB"/>
              <a:cs typeface="PMingLiU-ExtB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09088" y="2330195"/>
            <a:ext cx="6832600" cy="4246880"/>
            <a:chOff x="2609088" y="2330195"/>
            <a:chExt cx="6832600" cy="42468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9420" y="2330195"/>
              <a:ext cx="6461759" cy="424663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09088" y="2415539"/>
              <a:ext cx="1016635" cy="647700"/>
            </a:xfrm>
            <a:custGeom>
              <a:avLst/>
              <a:gdLst/>
              <a:ahLst/>
              <a:cxnLst/>
              <a:rect l="l" t="t" r="r" b="b"/>
              <a:pathLst>
                <a:path w="1016635" h="647700">
                  <a:moveTo>
                    <a:pt x="461772" y="167640"/>
                  </a:moveTo>
                  <a:lnTo>
                    <a:pt x="294132" y="0"/>
                  </a:lnTo>
                  <a:lnTo>
                    <a:pt x="294132" y="83820"/>
                  </a:lnTo>
                  <a:lnTo>
                    <a:pt x="0" y="83820"/>
                  </a:lnTo>
                  <a:lnTo>
                    <a:pt x="0" y="251460"/>
                  </a:lnTo>
                  <a:lnTo>
                    <a:pt x="294132" y="251460"/>
                  </a:lnTo>
                  <a:lnTo>
                    <a:pt x="294132" y="335280"/>
                  </a:lnTo>
                  <a:lnTo>
                    <a:pt x="461772" y="167640"/>
                  </a:lnTo>
                  <a:close/>
                </a:path>
                <a:path w="1016635" h="647700">
                  <a:moveTo>
                    <a:pt x="1016508" y="480822"/>
                  </a:moveTo>
                  <a:lnTo>
                    <a:pt x="849630" y="313944"/>
                  </a:lnTo>
                  <a:lnTo>
                    <a:pt x="849630" y="397383"/>
                  </a:lnTo>
                  <a:lnTo>
                    <a:pt x="554736" y="397383"/>
                  </a:lnTo>
                  <a:lnTo>
                    <a:pt x="554736" y="564261"/>
                  </a:lnTo>
                  <a:lnTo>
                    <a:pt x="849630" y="564261"/>
                  </a:lnTo>
                  <a:lnTo>
                    <a:pt x="849630" y="647700"/>
                  </a:lnTo>
                  <a:lnTo>
                    <a:pt x="1016508" y="480822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45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805686"/>
            <a:ext cx="15214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pull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50107" y="2415539"/>
            <a:ext cx="6126480" cy="4027804"/>
            <a:chOff x="3150107" y="2415539"/>
            <a:chExt cx="6126480" cy="40278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50107" y="2415539"/>
              <a:ext cx="6126480" cy="402745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28104" y="4658867"/>
              <a:ext cx="462280" cy="334010"/>
            </a:xfrm>
            <a:custGeom>
              <a:avLst/>
              <a:gdLst/>
              <a:ahLst/>
              <a:cxnLst/>
              <a:rect l="l" t="t" r="r" b="b"/>
              <a:pathLst>
                <a:path w="462279" h="334010">
                  <a:moveTo>
                    <a:pt x="294894" y="0"/>
                  </a:moveTo>
                  <a:lnTo>
                    <a:pt x="294894" y="83438"/>
                  </a:lnTo>
                  <a:lnTo>
                    <a:pt x="0" y="83438"/>
                  </a:lnTo>
                  <a:lnTo>
                    <a:pt x="0" y="250316"/>
                  </a:lnTo>
                  <a:lnTo>
                    <a:pt x="294894" y="250316"/>
                  </a:lnTo>
                  <a:lnTo>
                    <a:pt x="294894" y="333755"/>
                  </a:lnTo>
                  <a:lnTo>
                    <a:pt x="461772" y="166877"/>
                  </a:lnTo>
                  <a:lnTo>
                    <a:pt x="294894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46</a:t>
            </a:fld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1805686"/>
            <a:ext cx="17500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pull</a:t>
            </a:r>
            <a:endParaRPr sz="2800" dirty="0">
              <a:latin typeface="Microsoft JhengHei Light"/>
              <a:cs typeface="Microsoft JhengHei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358521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dirty="0">
                <a:latin typeface="Microsoft JhengHei Light"/>
                <a:cs typeface="Microsoft JhengHei Light"/>
              </a:rPr>
              <a:t>同步遠端儲</a:t>
            </a:r>
            <a:r>
              <a:rPr sz="4000" b="0" spc="-5" dirty="0">
                <a:latin typeface="Microsoft JhengHei Light"/>
                <a:cs typeface="Microsoft JhengHei Light"/>
              </a:rPr>
              <a:t>存庫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805686"/>
            <a:ext cx="2969261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Microsoft JhengHei Light"/>
                <a:cs typeface="Microsoft JhengHei Light"/>
              </a:rPr>
              <a:t>pul</a:t>
            </a:r>
            <a:r>
              <a:rPr sz="2800" spc="-5" dirty="0">
                <a:latin typeface="Microsoft JhengHei Light"/>
                <a:cs typeface="Microsoft JhengHei Light"/>
              </a:rPr>
              <a:t>l同步完成</a:t>
            </a:r>
            <a:endParaRPr sz="2800" dirty="0">
              <a:latin typeface="Microsoft JhengHei Light"/>
              <a:cs typeface="Microsoft JhengHei 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95500" y="2324100"/>
            <a:ext cx="8388350" cy="3720465"/>
            <a:chOff x="2095500" y="2324100"/>
            <a:chExt cx="8388350" cy="3720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5500" y="2442971"/>
              <a:ext cx="5472684" cy="35967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1079" y="2324100"/>
              <a:ext cx="5652516" cy="37200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49880" y="3144011"/>
              <a:ext cx="5794375" cy="2083435"/>
            </a:xfrm>
            <a:custGeom>
              <a:avLst/>
              <a:gdLst/>
              <a:ahLst/>
              <a:cxnLst/>
              <a:rect l="l" t="t" r="r" b="b"/>
              <a:pathLst>
                <a:path w="5794375" h="2083435">
                  <a:moveTo>
                    <a:pt x="463296" y="235458"/>
                  </a:moveTo>
                  <a:lnTo>
                    <a:pt x="296418" y="68580"/>
                  </a:lnTo>
                  <a:lnTo>
                    <a:pt x="296418" y="152019"/>
                  </a:lnTo>
                  <a:lnTo>
                    <a:pt x="0" y="152019"/>
                  </a:lnTo>
                  <a:lnTo>
                    <a:pt x="0" y="318897"/>
                  </a:lnTo>
                  <a:lnTo>
                    <a:pt x="296418" y="318897"/>
                  </a:lnTo>
                  <a:lnTo>
                    <a:pt x="296418" y="402336"/>
                  </a:lnTo>
                  <a:lnTo>
                    <a:pt x="463296" y="235458"/>
                  </a:lnTo>
                  <a:close/>
                </a:path>
                <a:path w="5794375" h="2083435">
                  <a:moveTo>
                    <a:pt x="3200400" y="166878"/>
                  </a:moveTo>
                  <a:lnTo>
                    <a:pt x="3033522" y="0"/>
                  </a:lnTo>
                  <a:lnTo>
                    <a:pt x="3033522" y="83439"/>
                  </a:lnTo>
                  <a:lnTo>
                    <a:pt x="2737104" y="83439"/>
                  </a:lnTo>
                  <a:lnTo>
                    <a:pt x="2737104" y="250317"/>
                  </a:lnTo>
                  <a:lnTo>
                    <a:pt x="3033522" y="250317"/>
                  </a:lnTo>
                  <a:lnTo>
                    <a:pt x="3033522" y="333756"/>
                  </a:lnTo>
                  <a:lnTo>
                    <a:pt x="3200400" y="166878"/>
                  </a:lnTo>
                  <a:close/>
                </a:path>
                <a:path w="5794375" h="2083435">
                  <a:moveTo>
                    <a:pt x="5794248" y="1915668"/>
                  </a:moveTo>
                  <a:lnTo>
                    <a:pt x="5626608" y="1748028"/>
                  </a:lnTo>
                  <a:lnTo>
                    <a:pt x="5626608" y="1831848"/>
                  </a:lnTo>
                  <a:lnTo>
                    <a:pt x="5332476" y="1831848"/>
                  </a:lnTo>
                  <a:lnTo>
                    <a:pt x="5332476" y="1999488"/>
                  </a:lnTo>
                  <a:lnTo>
                    <a:pt x="5626608" y="1999488"/>
                  </a:lnTo>
                  <a:lnTo>
                    <a:pt x="5626608" y="2083308"/>
                  </a:lnTo>
                  <a:lnTo>
                    <a:pt x="5794248" y="1915668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0991088" y="6465214"/>
            <a:ext cx="3098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520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建</a:t>
            </a:r>
            <a:r>
              <a:rPr sz="4000" b="0" dirty="0">
                <a:latin typeface="Microsoft JhengHei Light"/>
                <a:cs typeface="Microsoft JhengHei Light"/>
              </a:rPr>
              <a:t>立GitHub</a:t>
            </a:r>
            <a:r>
              <a:rPr sz="4000" b="0" spc="-5" dirty="0">
                <a:latin typeface="Microsoft JhengHei Light"/>
                <a:cs typeface="Microsoft JhengHei Light"/>
              </a:rPr>
              <a:t>遠端儲</a:t>
            </a:r>
            <a:r>
              <a:rPr sz="4000" b="0" spc="5" dirty="0">
                <a:latin typeface="Microsoft JhengHei Light"/>
                <a:cs typeface="Microsoft JhengHei Light"/>
              </a:rPr>
              <a:t>存</a:t>
            </a:r>
            <a:r>
              <a:rPr sz="4000" b="0" spc="-5" dirty="0">
                <a:latin typeface="Microsoft JhengHei Light"/>
                <a:cs typeface="Microsoft JhengHei Light"/>
              </a:rPr>
              <a:t>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773152"/>
            <a:ext cx="4569461" cy="77025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申</a:t>
            </a:r>
            <a:r>
              <a:rPr sz="2400" spc="-5" dirty="0">
                <a:latin typeface="Microsoft JhengHei Light"/>
                <a:cs typeface="Microsoft JhengHei Light"/>
              </a:rPr>
              <a:t>請GitHub</a:t>
            </a:r>
            <a:r>
              <a:rPr sz="2400" dirty="0">
                <a:latin typeface="Microsoft JhengHei Light"/>
                <a:cs typeface="Microsoft JhengHei Light"/>
              </a:rPr>
              <a:t>帳號</a:t>
            </a:r>
          </a:p>
          <a:p>
            <a:pPr marL="698500" lvl="1" indent="-229235">
              <a:lnSpc>
                <a:spcPct val="100000"/>
              </a:lnSpc>
              <a:spcBef>
                <a:spcPts val="27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https://</a:t>
            </a:r>
            <a:r>
              <a:rPr sz="2000" spc="-10" dirty="0">
                <a:latin typeface="Microsoft JhengHei Light"/>
                <a:cs typeface="Microsoft JhengHei Light"/>
              </a:rPr>
              <a:t>g</a:t>
            </a:r>
            <a:r>
              <a:rPr sz="2000" dirty="0">
                <a:latin typeface="Microsoft JhengHei Light"/>
                <a:cs typeface="Microsoft JhengHei Light"/>
              </a:rPr>
              <a:t>ithub.c</a:t>
            </a:r>
            <a:r>
              <a:rPr sz="2000" spc="-10" dirty="0">
                <a:latin typeface="Microsoft JhengHei Light"/>
                <a:cs typeface="Microsoft JhengHei Light"/>
              </a:rPr>
              <a:t>o</a:t>
            </a:r>
            <a:r>
              <a:rPr sz="2000" dirty="0">
                <a:latin typeface="Microsoft JhengHei Light"/>
                <a:cs typeface="Microsoft JhengHei Light"/>
              </a:rPr>
              <a:t>m/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139439" y="2784348"/>
            <a:ext cx="6144895" cy="3627120"/>
            <a:chOff x="3139439" y="2784348"/>
            <a:chExt cx="6144895" cy="3627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39439" y="2784348"/>
              <a:ext cx="6144768" cy="36271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32063" y="3243072"/>
              <a:ext cx="513715" cy="372110"/>
            </a:xfrm>
            <a:custGeom>
              <a:avLst/>
              <a:gdLst/>
              <a:ahLst/>
              <a:cxnLst/>
              <a:rect l="l" t="t" r="r" b="b"/>
              <a:pathLst>
                <a:path w="513715" h="372110">
                  <a:moveTo>
                    <a:pt x="327659" y="0"/>
                  </a:moveTo>
                  <a:lnTo>
                    <a:pt x="327659" y="92963"/>
                  </a:lnTo>
                  <a:lnTo>
                    <a:pt x="0" y="92963"/>
                  </a:lnTo>
                  <a:lnTo>
                    <a:pt x="0" y="278891"/>
                  </a:lnTo>
                  <a:lnTo>
                    <a:pt x="327659" y="278891"/>
                  </a:lnTo>
                  <a:lnTo>
                    <a:pt x="327659" y="371855"/>
                  </a:lnTo>
                  <a:lnTo>
                    <a:pt x="513587" y="185927"/>
                  </a:lnTo>
                  <a:lnTo>
                    <a:pt x="32765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32063" y="3243072"/>
              <a:ext cx="513715" cy="372110"/>
            </a:xfrm>
            <a:custGeom>
              <a:avLst/>
              <a:gdLst/>
              <a:ahLst/>
              <a:cxnLst/>
              <a:rect l="l" t="t" r="r" b="b"/>
              <a:pathLst>
                <a:path w="513715" h="372110">
                  <a:moveTo>
                    <a:pt x="0" y="92963"/>
                  </a:moveTo>
                  <a:lnTo>
                    <a:pt x="327659" y="92963"/>
                  </a:lnTo>
                  <a:lnTo>
                    <a:pt x="327659" y="0"/>
                  </a:lnTo>
                  <a:lnTo>
                    <a:pt x="513587" y="185927"/>
                  </a:lnTo>
                  <a:lnTo>
                    <a:pt x="327659" y="371855"/>
                  </a:lnTo>
                  <a:lnTo>
                    <a:pt x="327659" y="278891"/>
                  </a:lnTo>
                  <a:lnTo>
                    <a:pt x="0" y="278891"/>
                  </a:lnTo>
                  <a:lnTo>
                    <a:pt x="0" y="92963"/>
                  </a:lnTo>
                  <a:close/>
                </a:path>
              </a:pathLst>
            </a:custGeom>
            <a:ln w="12192">
              <a:solidFill>
                <a:srgbClr val="BB8B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520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建</a:t>
            </a:r>
            <a:r>
              <a:rPr sz="4000" b="0" dirty="0">
                <a:latin typeface="Microsoft JhengHei Light"/>
                <a:cs typeface="Microsoft JhengHei Light"/>
              </a:rPr>
              <a:t>立GitHub</a:t>
            </a:r>
            <a:r>
              <a:rPr sz="4000" b="0" spc="-5" dirty="0">
                <a:latin typeface="Microsoft JhengHei Light"/>
                <a:cs typeface="Microsoft JhengHei Light"/>
              </a:rPr>
              <a:t>遠端儲</a:t>
            </a:r>
            <a:r>
              <a:rPr sz="4000" b="0" spc="5" dirty="0">
                <a:latin typeface="Microsoft JhengHei Light"/>
                <a:cs typeface="Microsoft JhengHei Light"/>
              </a:rPr>
              <a:t>存</a:t>
            </a:r>
            <a:r>
              <a:rPr sz="4000" b="0" spc="-5" dirty="0">
                <a:latin typeface="Microsoft JhengHei Light"/>
                <a:cs typeface="Microsoft JhengHei Light"/>
              </a:rPr>
              <a:t>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13305"/>
            <a:ext cx="251206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dirty="0">
                <a:latin typeface="Microsoft JhengHei Light"/>
                <a:cs typeface="Microsoft JhengHei Light"/>
              </a:rPr>
              <a:t>註冊成功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023" y="2337816"/>
            <a:ext cx="5993891" cy="431444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520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建</a:t>
            </a:r>
            <a:r>
              <a:rPr sz="4000" b="0" dirty="0">
                <a:latin typeface="Microsoft JhengHei Light"/>
                <a:cs typeface="Microsoft JhengHei Light"/>
              </a:rPr>
              <a:t>立GitHub</a:t>
            </a:r>
            <a:r>
              <a:rPr sz="4000" b="0" spc="-5" dirty="0">
                <a:latin typeface="Microsoft JhengHei Light"/>
                <a:cs typeface="Microsoft JhengHei Light"/>
              </a:rPr>
              <a:t>遠端儲</a:t>
            </a:r>
            <a:r>
              <a:rPr sz="4000" b="0" spc="5" dirty="0">
                <a:latin typeface="Microsoft JhengHei Light"/>
                <a:cs typeface="Microsoft JhengHei Light"/>
              </a:rPr>
              <a:t>存</a:t>
            </a:r>
            <a:r>
              <a:rPr sz="4000" b="0" spc="-5" dirty="0">
                <a:latin typeface="Microsoft JhengHei Light"/>
                <a:cs typeface="Microsoft JhengHei Light"/>
              </a:rPr>
              <a:t>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1820926"/>
            <a:ext cx="2969261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建立遠端儲存庫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58083" y="2337816"/>
            <a:ext cx="6276340" cy="4314825"/>
            <a:chOff x="2958083" y="2337816"/>
            <a:chExt cx="6276340" cy="43148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40023" y="2337816"/>
              <a:ext cx="5993891" cy="43144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58083" y="3834383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296418" y="0"/>
                  </a:moveTo>
                  <a:lnTo>
                    <a:pt x="296418" y="83439"/>
                  </a:lnTo>
                  <a:lnTo>
                    <a:pt x="0" y="83439"/>
                  </a:lnTo>
                  <a:lnTo>
                    <a:pt x="0" y="250317"/>
                  </a:lnTo>
                  <a:lnTo>
                    <a:pt x="296418" y="250317"/>
                  </a:lnTo>
                  <a:lnTo>
                    <a:pt x="296418" y="333756"/>
                  </a:lnTo>
                  <a:lnTo>
                    <a:pt x="463295" y="166878"/>
                  </a:lnTo>
                  <a:lnTo>
                    <a:pt x="29641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21635" y="414527"/>
            <a:ext cx="7001509" cy="6029325"/>
            <a:chOff x="2421635" y="414527"/>
            <a:chExt cx="7001509" cy="60293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21635" y="414527"/>
              <a:ext cx="7001256" cy="602894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083052" y="1874519"/>
              <a:ext cx="3720465" cy="4482465"/>
            </a:xfrm>
            <a:custGeom>
              <a:avLst/>
              <a:gdLst/>
              <a:ahLst/>
              <a:cxnLst/>
              <a:rect l="l" t="t" r="r" b="b"/>
              <a:pathLst>
                <a:path w="3720465" h="4482465">
                  <a:moveTo>
                    <a:pt x="463296" y="1212342"/>
                  </a:moveTo>
                  <a:lnTo>
                    <a:pt x="296418" y="1045464"/>
                  </a:lnTo>
                  <a:lnTo>
                    <a:pt x="296418" y="1128903"/>
                  </a:lnTo>
                  <a:lnTo>
                    <a:pt x="0" y="1128903"/>
                  </a:lnTo>
                  <a:lnTo>
                    <a:pt x="0" y="1295781"/>
                  </a:lnTo>
                  <a:lnTo>
                    <a:pt x="296418" y="1295781"/>
                  </a:lnTo>
                  <a:lnTo>
                    <a:pt x="296418" y="1379220"/>
                  </a:lnTo>
                  <a:lnTo>
                    <a:pt x="463296" y="1212342"/>
                  </a:lnTo>
                  <a:close/>
                </a:path>
                <a:path w="3720465" h="4482465">
                  <a:moveTo>
                    <a:pt x="519684" y="4315206"/>
                  </a:moveTo>
                  <a:lnTo>
                    <a:pt x="352806" y="4148328"/>
                  </a:lnTo>
                  <a:lnTo>
                    <a:pt x="352806" y="4231767"/>
                  </a:lnTo>
                  <a:lnTo>
                    <a:pt x="56388" y="4231767"/>
                  </a:lnTo>
                  <a:lnTo>
                    <a:pt x="56388" y="4398645"/>
                  </a:lnTo>
                  <a:lnTo>
                    <a:pt x="352806" y="4398645"/>
                  </a:lnTo>
                  <a:lnTo>
                    <a:pt x="352806" y="4482084"/>
                  </a:lnTo>
                  <a:lnTo>
                    <a:pt x="519684" y="4315206"/>
                  </a:lnTo>
                  <a:close/>
                </a:path>
                <a:path w="3720465" h="4482465">
                  <a:moveTo>
                    <a:pt x="3720084" y="83439"/>
                  </a:moveTo>
                  <a:lnTo>
                    <a:pt x="3423666" y="83439"/>
                  </a:lnTo>
                  <a:lnTo>
                    <a:pt x="3423666" y="0"/>
                  </a:lnTo>
                  <a:lnTo>
                    <a:pt x="3256788" y="166878"/>
                  </a:lnTo>
                  <a:lnTo>
                    <a:pt x="3423666" y="333756"/>
                  </a:lnTo>
                  <a:lnTo>
                    <a:pt x="3423666" y="250317"/>
                  </a:lnTo>
                  <a:lnTo>
                    <a:pt x="3720084" y="250317"/>
                  </a:lnTo>
                  <a:lnTo>
                    <a:pt x="3720084" y="83439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140964" y="2255520"/>
            <a:ext cx="7341234" cy="4465320"/>
            <a:chOff x="3140964" y="2255520"/>
            <a:chExt cx="7341234" cy="4465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40964" y="2255520"/>
              <a:ext cx="7341108" cy="446532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880604" y="4421124"/>
              <a:ext cx="463550" cy="334010"/>
            </a:xfrm>
            <a:custGeom>
              <a:avLst/>
              <a:gdLst/>
              <a:ahLst/>
              <a:cxnLst/>
              <a:rect l="l" t="t" r="r" b="b"/>
              <a:pathLst>
                <a:path w="463550" h="334010">
                  <a:moveTo>
                    <a:pt x="166877" y="0"/>
                  </a:moveTo>
                  <a:lnTo>
                    <a:pt x="0" y="166877"/>
                  </a:lnTo>
                  <a:lnTo>
                    <a:pt x="166877" y="333756"/>
                  </a:lnTo>
                  <a:lnTo>
                    <a:pt x="166877" y="250317"/>
                  </a:lnTo>
                  <a:lnTo>
                    <a:pt x="463296" y="250317"/>
                  </a:lnTo>
                  <a:lnTo>
                    <a:pt x="463296" y="83438"/>
                  </a:lnTo>
                  <a:lnTo>
                    <a:pt x="166877" y="83438"/>
                  </a:lnTo>
                  <a:lnTo>
                    <a:pt x="166877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66064"/>
            <a:ext cx="52076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5" dirty="0">
                <a:latin typeface="Microsoft JhengHei Light"/>
                <a:cs typeface="Microsoft JhengHei Light"/>
              </a:rPr>
              <a:t>建</a:t>
            </a:r>
            <a:r>
              <a:rPr sz="4000" b="0" dirty="0">
                <a:latin typeface="Microsoft JhengHei Light"/>
                <a:cs typeface="Microsoft JhengHei Light"/>
              </a:rPr>
              <a:t>立GitHub</a:t>
            </a:r>
            <a:r>
              <a:rPr sz="4000" b="0" spc="-5" dirty="0">
                <a:latin typeface="Microsoft JhengHei Light"/>
                <a:cs typeface="Microsoft JhengHei Light"/>
              </a:rPr>
              <a:t>遠端儲</a:t>
            </a:r>
            <a:r>
              <a:rPr sz="4000" b="0" spc="5" dirty="0">
                <a:latin typeface="Microsoft JhengHei Light"/>
                <a:cs typeface="Microsoft JhengHei Light"/>
              </a:rPr>
              <a:t>存</a:t>
            </a:r>
            <a:r>
              <a:rPr sz="4000" b="0" spc="-5" dirty="0">
                <a:latin typeface="Microsoft JhengHei Light"/>
                <a:cs typeface="Microsoft JhengHei Light"/>
              </a:rPr>
              <a:t>庫</a:t>
            </a:r>
            <a:endParaRPr sz="4000">
              <a:latin typeface="Microsoft JhengHei Light"/>
              <a:cs typeface="Microsoft JhengHei Ligh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916939" y="1820926"/>
            <a:ext cx="69636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dirty="0">
                <a:latin typeface="Microsoft JhengHei Light"/>
                <a:cs typeface="Microsoft JhengHei Light"/>
              </a:rPr>
              <a:t>建立遠端儲存庫完成</a:t>
            </a:r>
            <a:r>
              <a:rPr sz="2000" spc="-50" dirty="0">
                <a:latin typeface="Microsoft JhengHei Light"/>
                <a:cs typeface="Microsoft JhengHei Light"/>
              </a:rPr>
              <a:t> </a:t>
            </a:r>
            <a:r>
              <a:rPr sz="2000" spc="-5" dirty="0">
                <a:latin typeface="Microsoft JhengHei Light"/>
                <a:cs typeface="Microsoft JhengHei Light"/>
              </a:rPr>
              <a:t>(</a:t>
            </a:r>
            <a:r>
              <a:rPr sz="2000" dirty="0">
                <a:latin typeface="Microsoft JhengHei Light"/>
                <a:cs typeface="Microsoft JhengHei Light"/>
              </a:rPr>
              <a:t>目前遠端儲存庫無任何</a:t>
            </a:r>
            <a:r>
              <a:rPr sz="2000" spc="-15" dirty="0">
                <a:latin typeface="Microsoft JhengHei Light"/>
                <a:cs typeface="Microsoft JhengHei Light"/>
              </a:rPr>
              <a:t>交</a:t>
            </a:r>
            <a:r>
              <a:rPr sz="2000" dirty="0">
                <a:latin typeface="Microsoft JhengHei Light"/>
                <a:cs typeface="Microsoft JhengHei Light"/>
              </a:rPr>
              <a:t>付歷</a:t>
            </a:r>
            <a:r>
              <a:rPr sz="2000" spc="-10" dirty="0">
                <a:latin typeface="Microsoft JhengHei Light"/>
                <a:cs typeface="Microsoft JhengHei Light"/>
              </a:rPr>
              <a:t>程</a:t>
            </a:r>
            <a:r>
              <a:rPr sz="2000" dirty="0">
                <a:latin typeface="Microsoft JhengHei Light"/>
                <a:cs typeface="Microsoft JhengHei Light"/>
              </a:rPr>
              <a:t>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984492" y="4194047"/>
            <a:ext cx="1272540" cy="276225"/>
          </a:xfrm>
          <a:prstGeom prst="rect">
            <a:avLst/>
          </a:prstGeom>
          <a:solidFill>
            <a:srgbClr val="6FAC46"/>
          </a:solidFill>
          <a:ln w="12192">
            <a:solidFill>
              <a:srgbClr val="507D31"/>
            </a:solidFill>
          </a:ln>
        </p:spPr>
        <p:txBody>
          <a:bodyPr vert="horz" wrap="square" lIns="0" tIns="3683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90"/>
              </a:spcBef>
            </a:pPr>
            <a:r>
              <a:rPr sz="1200" dirty="0">
                <a:solidFill>
                  <a:srgbClr val="FFFFFF"/>
                </a:solidFill>
                <a:latin typeface="PMingLiU-ExtB"/>
                <a:cs typeface="PMingLiU-ExtB"/>
              </a:rPr>
              <a:t>遠端儲存庫名稱</a:t>
            </a:r>
            <a:endParaRPr sz="1200">
              <a:latin typeface="PMingLiU-ExtB"/>
              <a:cs typeface="PMingLiU-ExtB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501</Words>
  <Application>Microsoft Office PowerPoint</Application>
  <PresentationFormat>寬螢幕</PresentationFormat>
  <Paragraphs>243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Arial MT</vt:lpstr>
      <vt:lpstr>Microsoft JhengHei Light</vt:lpstr>
      <vt:lpstr>Microsoft JhengHei</vt:lpstr>
      <vt:lpstr>新細明體</vt:lpstr>
      <vt:lpstr>PMingLiU-ExtB</vt:lpstr>
      <vt:lpstr>Calibri</vt:lpstr>
      <vt:lpstr>Courier New</vt:lpstr>
      <vt:lpstr>Times New Roman</vt:lpstr>
      <vt:lpstr>Office Theme</vt:lpstr>
      <vt:lpstr>PowerPoint 簡報</vt:lpstr>
      <vt:lpstr>遠端儲存庫(remote repository)</vt:lpstr>
      <vt:lpstr>遠端儲存庫(remote repository)</vt:lpstr>
      <vt:lpstr>遠端儲存庫(remote repository)</vt:lpstr>
      <vt:lpstr>建立GitHub遠端儲存庫</vt:lpstr>
      <vt:lpstr>建立GitHub遠端儲存庫</vt:lpstr>
      <vt:lpstr>建立GitHub遠端儲存庫</vt:lpstr>
      <vt:lpstr>PowerPoint 簡報</vt:lpstr>
      <vt:lpstr>建立GitHub遠端儲存庫</vt:lpstr>
      <vt:lpstr>建立GitHub遠端儲存庫</vt:lpstr>
      <vt:lpstr>建立GitHub遠端儲存庫</vt:lpstr>
      <vt:lpstr>建立GitHub遠端儲存庫</vt:lpstr>
      <vt:lpstr>PowerPoint 簡報</vt:lpstr>
      <vt:lpstr>同步遠端儲存庫</vt:lpstr>
      <vt:lpstr>同步遠端儲存庫</vt:lpstr>
      <vt:lpstr>同步遠端儲存庫</vt:lpstr>
      <vt:lpstr>同步遠端儲存庫</vt:lpstr>
      <vt:lpstr>同步遠端儲存庫</vt:lpstr>
      <vt:lpstr>分支(Branch)</vt:lpstr>
      <vt:lpstr>同步遠端儲存庫</vt:lpstr>
      <vt:lpstr>同步遠端儲存庫</vt:lpstr>
      <vt:lpstr>同步遠端儲存庫</vt:lpstr>
      <vt:lpstr>同步遠端儲存庫</vt:lpstr>
      <vt:lpstr>同步遠端儲存庫</vt:lpstr>
      <vt:lpstr>完成遠端儲存庫同步</vt:lpstr>
      <vt:lpstr>查看遠端儲存庫上的交付歷程</vt:lpstr>
      <vt:lpstr>查看遠端儲存庫上的交付歷程</vt:lpstr>
      <vt:lpstr>完成遠端儲存庫同步</vt:lpstr>
      <vt:lpstr>PowerPoint 簡報</vt:lpstr>
      <vt:lpstr>同步本地端儲存庫</vt:lpstr>
      <vt:lpstr>同步本地端儲存庫</vt:lpstr>
      <vt:lpstr>同步本地端儲存庫</vt:lpstr>
      <vt:lpstr>完成本地端儲存庫同步</vt:lpstr>
      <vt:lpstr>完成本地端儲存庫同步</vt:lpstr>
      <vt:lpstr>小量改進 - 修改內容</vt:lpstr>
      <vt:lpstr>小量改進 - 修改內容</vt:lpstr>
      <vt:lpstr>小量改進 - 修改內容</vt:lpstr>
      <vt:lpstr>小量改進 - 修改內容</vt:lpstr>
      <vt:lpstr>小量改進 - 修改內容</vt:lpstr>
      <vt:lpstr>同步遠端儲存庫</vt:lpstr>
      <vt:lpstr>同步遠端儲存庫</vt:lpstr>
      <vt:lpstr>同步遠端儲存庫</vt:lpstr>
      <vt:lpstr>非空的本地端儲存庫</vt:lpstr>
      <vt:lpstr>非空的本地端儲存庫</vt:lpstr>
      <vt:lpstr>同步遠端儲存庫</vt:lpstr>
      <vt:lpstr>同步遠端儲存庫</vt:lpstr>
      <vt:lpstr>同步遠端儲存庫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版本控管與 GitHub簡介</dc:title>
  <dc:creator>陳錫民</dc:creator>
  <cp:lastModifiedBy>user</cp:lastModifiedBy>
  <cp:revision>4</cp:revision>
  <dcterms:created xsi:type="dcterms:W3CDTF">2024-04-30T03:36:46Z</dcterms:created>
  <dcterms:modified xsi:type="dcterms:W3CDTF">2024-04-30T06:43:05Z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2023-09-06T00:00:00Z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2024-04-30T00:00:00Z</vt:filetime>
  </property>
</Properties>
</file>